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78816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9" userDrawn="1">
          <p15:clr>
            <a:srgbClr val="A4A3A4"/>
          </p15:clr>
        </p15:guide>
        <p15:guide id="2" pos="49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 Oord" initials="BO" lastIdx="1" clrIdx="0">
    <p:extLst>
      <p:ext uri="{19B8F6BF-5375-455C-9EA6-DF929625EA0E}">
        <p15:presenceInfo xmlns:p15="http://schemas.microsoft.com/office/powerpoint/2012/main" userId="c0b9d520892ced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2618"/>
    <a:srgbClr val="FCE9E8"/>
    <a:srgbClr val="F5A7A1"/>
    <a:srgbClr val="000000"/>
    <a:srgbClr val="A6A6A6"/>
    <a:srgbClr val="F2F2F2"/>
    <a:srgbClr val="FFFFFF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164448-0D32-4777-9633-36424BCB8527}" v="9" dt="2020-10-06T12:25:11.40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867" autoAdjust="0"/>
    <p:restoredTop sz="94724" autoAdjust="0"/>
  </p:normalViewPr>
  <p:slideViewPr>
    <p:cSldViewPr>
      <p:cViewPr varScale="1">
        <p:scale>
          <a:sx n="74" d="100"/>
          <a:sy n="74" d="100"/>
        </p:scale>
        <p:origin x="284" y="80"/>
      </p:cViewPr>
      <p:guideLst>
        <p:guide orient="horz" pos="2879"/>
        <p:guide pos="4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240" y="1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/>
          <a:lstStyle>
            <a:lvl1pPr algn="r">
              <a:defRPr sz="1100"/>
            </a:lvl1pPr>
          </a:lstStyle>
          <a:p>
            <a:fld id="{2F017B32-7327-4054-B651-A71663DB7781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927" tIns="41463" rIns="82927" bIns="41463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361" y="4482003"/>
            <a:ext cx="5485279" cy="3667627"/>
          </a:xfrm>
          <a:prstGeom prst="rect">
            <a:avLst/>
          </a:prstGeom>
        </p:spPr>
        <p:txBody>
          <a:bodyPr vert="horz" lIns="82927" tIns="41463" rIns="82927" bIns="41463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8846406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240" y="8846406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 anchor="b"/>
          <a:lstStyle>
            <a:lvl1pPr algn="r">
              <a:defRPr sz="1100"/>
            </a:lvl1pPr>
          </a:lstStyle>
          <a:p>
            <a:fld id="{609A8E5A-34F3-4089-85C0-487EC95BA0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6" y="177887"/>
            <a:ext cx="6522224" cy="796925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Awareness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D4B6401-FD2A-4CB2-B4F0-1BD9483B012F}"/>
              </a:ext>
            </a:extLst>
          </p:cNvPr>
          <p:cNvSpPr txBox="1">
            <a:spLocks/>
          </p:cNvSpPr>
          <p:nvPr userDrawn="1"/>
        </p:nvSpPr>
        <p:spPr>
          <a:xfrm>
            <a:off x="12622306" y="6781800"/>
            <a:ext cx="4733365" cy="1981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>
                <a:latin typeface="+mn-lt"/>
                <a:ea typeface="+mn-ea"/>
                <a:cs typeface="+mn-cs"/>
              </a:defRPr>
            </a:lvl2pPr>
            <a:lvl3pPr marL="914400" indent="0" algn="ctr">
              <a:buNone/>
              <a:defRPr sz="1800">
                <a:latin typeface="+mn-lt"/>
                <a:ea typeface="+mn-ea"/>
                <a:cs typeface="+mn-cs"/>
              </a:defRPr>
            </a:lvl3pPr>
            <a:lvl4pPr marL="1371600" indent="0" algn="ctr">
              <a:buNone/>
              <a:defRPr sz="1600">
                <a:latin typeface="+mn-lt"/>
                <a:ea typeface="+mn-ea"/>
                <a:cs typeface="+mn-cs"/>
              </a:defRPr>
            </a:lvl4pPr>
            <a:lvl5pPr marL="1828800" indent="0" algn="ctr">
              <a:buNone/>
              <a:defRPr sz="1600">
                <a:latin typeface="+mn-lt"/>
                <a:ea typeface="+mn-ea"/>
                <a:cs typeface="+mn-cs"/>
              </a:defRPr>
            </a:lvl5pPr>
            <a:lvl6pPr marL="2286000" indent="0" algn="ctr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9DAB8C1-3A65-4C5A-A868-F9A9E4414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97000" y="1245084"/>
            <a:ext cx="6553200" cy="25649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developments, motivations, challenges and bottlenecks that may spark ideation on your products &amp; services for persona 1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20793B3-3BD8-4240-B4BC-5DDF72D42C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8800" y="1245084"/>
            <a:ext cx="5257800" cy="25649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requirements, nice-to haves and concerns while considering potential solutions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77C61A2-EEB1-458B-9696-65DA451520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665201" y="1245084"/>
            <a:ext cx="3962400" cy="25649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decisive arguments in deciding on the final solution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CA44E51-0F97-47CF-9492-69A9AAB5B5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97000" y="3963105"/>
            <a:ext cx="6553200" cy="25649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developments, motivations, challenges and bottlenecks that may spark ideation on your products &amp; services for persona 2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8E15D31-5936-47ED-AF7D-29A83AF3FBB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77493" y="3945802"/>
            <a:ext cx="3962401" cy="258221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decisive arguments in deciding on the final solution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90C7B44-5CB7-4EA7-A2BE-D9788FB75A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98239" y="6694136"/>
            <a:ext cx="6551961" cy="25649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developments, motivations, challenges and bottlenecks that may spark ideation on your products &amp; services for persona 3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07C9E4E-A34B-4CFE-A347-63466FF166E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757" y="6663823"/>
            <a:ext cx="5252844" cy="259522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requirements, nice-to haves and concerns while considering potential solutions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C919E6D-AF22-4439-801F-4EB3B1A8B0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690602" y="6663823"/>
            <a:ext cx="3937000" cy="258221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marL="0" marR="0" lvl="0" indent="0" defTabSz="210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Identify </a:t>
            </a:r>
            <a:r>
              <a:rPr lang="en-US" b="1" kern="0" dirty="0" err="1">
                <a:solidFill>
                  <a:sysClr val="windowText" lastClr="000000"/>
                </a:solidFill>
              </a:rPr>
              <a:t>dDecisive</a:t>
            </a:r>
            <a:r>
              <a:rPr lang="en-US" b="1" kern="0" dirty="0">
                <a:solidFill>
                  <a:sysClr val="windowText" lastClr="000000"/>
                </a:solidFill>
              </a:rPr>
              <a:t> arguments in deciding on the final solution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5F377ECB-24F6-490C-86EC-50C088BD60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78800" y="3963104"/>
            <a:ext cx="5252844" cy="25649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Identify requirements, nice-to haves and concerns while considering potential solutions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05D7667-9253-4283-9EFC-F07650AA8C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-639245" y="2040450"/>
            <a:ext cx="2564914" cy="97418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Persona 1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346C1B7-3B6F-4FE5-A5F2-E30B30A6AEF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-639246" y="4758467"/>
            <a:ext cx="2564913" cy="97418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Persona 2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71E8C4E-BFB1-4EEA-8F6D-858BC3E7B04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649712" y="7499968"/>
            <a:ext cx="2526064" cy="914400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Persona 3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DDD954F-B765-4004-9A4B-B186894B49F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78800" y="177887"/>
            <a:ext cx="5252844" cy="803365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Consideration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6E0FCA22-4731-408D-B9FA-2C3BDCB293E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690601" y="152400"/>
            <a:ext cx="3936999" cy="803365"/>
          </a:xfrm>
          <a:prstGeom prst="rect">
            <a:avLst/>
          </a:prstGeom>
        </p:spPr>
        <p:txBody>
          <a:bodyPr anchor="ctr"/>
          <a:lstStyle>
            <a:lvl1pPr>
              <a:defRPr sz="2800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28146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2B1463-5482-47C1-B3F1-968D85440C28}"/>
              </a:ext>
            </a:extLst>
          </p:cNvPr>
          <p:cNvSpPr/>
          <p:nvPr userDrawn="1"/>
        </p:nvSpPr>
        <p:spPr>
          <a:xfrm>
            <a:off x="0" y="0"/>
            <a:ext cx="17881600" cy="1066800"/>
          </a:xfrm>
          <a:prstGeom prst="rect">
            <a:avLst/>
          </a:prstGeom>
          <a:solidFill>
            <a:srgbClr val="DB2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01D2FA-A125-4E67-A858-22ABFBDCE63B}"/>
              </a:ext>
            </a:extLst>
          </p:cNvPr>
          <p:cNvSpPr/>
          <p:nvPr userDrawn="1"/>
        </p:nvSpPr>
        <p:spPr>
          <a:xfrm>
            <a:off x="177800" y="1244756"/>
            <a:ext cx="990599" cy="25526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F65772-2731-4580-A6B9-657BB7B3931D}"/>
              </a:ext>
            </a:extLst>
          </p:cNvPr>
          <p:cNvSpPr/>
          <p:nvPr userDrawn="1"/>
        </p:nvSpPr>
        <p:spPr>
          <a:xfrm>
            <a:off x="1397000" y="1244756"/>
            <a:ext cx="6553198" cy="2588010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297B69-082B-48F7-BC59-4397D43DCD2D}"/>
              </a:ext>
            </a:extLst>
          </p:cNvPr>
          <p:cNvSpPr/>
          <p:nvPr userDrawn="1"/>
        </p:nvSpPr>
        <p:spPr>
          <a:xfrm>
            <a:off x="0" y="9372600"/>
            <a:ext cx="17881600" cy="6711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5BE18A-2ABC-424F-8FBA-9BD575263DEF}"/>
              </a:ext>
            </a:extLst>
          </p:cNvPr>
          <p:cNvSpPr/>
          <p:nvPr userDrawn="1"/>
        </p:nvSpPr>
        <p:spPr>
          <a:xfrm>
            <a:off x="182757" y="3967512"/>
            <a:ext cx="990599" cy="25526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2A5BA21-57A1-4118-9204-35A6147DE086}"/>
              </a:ext>
            </a:extLst>
          </p:cNvPr>
          <p:cNvSpPr/>
          <p:nvPr userDrawn="1"/>
        </p:nvSpPr>
        <p:spPr>
          <a:xfrm>
            <a:off x="177800" y="6690268"/>
            <a:ext cx="990599" cy="25526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33447B6-7EC8-4A6C-B3F7-86C70643EA08}"/>
              </a:ext>
            </a:extLst>
          </p:cNvPr>
          <p:cNvSpPr/>
          <p:nvPr userDrawn="1"/>
        </p:nvSpPr>
        <p:spPr>
          <a:xfrm>
            <a:off x="8178800" y="1244756"/>
            <a:ext cx="5257798" cy="2588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3EEFEA-6297-4A09-9192-42D4F2F658CE}"/>
              </a:ext>
            </a:extLst>
          </p:cNvPr>
          <p:cNvSpPr/>
          <p:nvPr userDrawn="1"/>
        </p:nvSpPr>
        <p:spPr>
          <a:xfrm>
            <a:off x="13665200" y="1244756"/>
            <a:ext cx="3962400" cy="2588010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3C1593-4B09-4E5E-9F04-6F325E5B8417}"/>
              </a:ext>
            </a:extLst>
          </p:cNvPr>
          <p:cNvSpPr/>
          <p:nvPr userDrawn="1"/>
        </p:nvSpPr>
        <p:spPr>
          <a:xfrm>
            <a:off x="1397000" y="3962400"/>
            <a:ext cx="6553198" cy="2588010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432A7B6-EB6C-4380-98C1-EACFFD04B235}"/>
              </a:ext>
            </a:extLst>
          </p:cNvPr>
          <p:cNvSpPr/>
          <p:nvPr userDrawn="1"/>
        </p:nvSpPr>
        <p:spPr>
          <a:xfrm>
            <a:off x="8178800" y="3962400"/>
            <a:ext cx="5257798" cy="2588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D796D93-BF2D-4414-9B07-CBA91523D649}"/>
              </a:ext>
            </a:extLst>
          </p:cNvPr>
          <p:cNvSpPr/>
          <p:nvPr userDrawn="1"/>
        </p:nvSpPr>
        <p:spPr>
          <a:xfrm>
            <a:off x="13665200" y="3962400"/>
            <a:ext cx="3962400" cy="2588010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8F5A1E5-AB39-4C0E-A93B-E3B4AA1805F9}"/>
              </a:ext>
            </a:extLst>
          </p:cNvPr>
          <p:cNvSpPr/>
          <p:nvPr userDrawn="1"/>
        </p:nvSpPr>
        <p:spPr>
          <a:xfrm>
            <a:off x="1397000" y="6680044"/>
            <a:ext cx="6553198" cy="2588010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B3E01E-40A0-4637-8263-29A76B2FAC6A}"/>
              </a:ext>
            </a:extLst>
          </p:cNvPr>
          <p:cNvSpPr/>
          <p:nvPr userDrawn="1"/>
        </p:nvSpPr>
        <p:spPr>
          <a:xfrm>
            <a:off x="8178800" y="6680044"/>
            <a:ext cx="5257798" cy="2588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34867EF-5731-4352-AC99-653E27C281E9}"/>
              </a:ext>
            </a:extLst>
          </p:cNvPr>
          <p:cNvSpPr/>
          <p:nvPr userDrawn="1"/>
        </p:nvSpPr>
        <p:spPr>
          <a:xfrm>
            <a:off x="13665200" y="6680044"/>
            <a:ext cx="3962400" cy="2588010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pic>
        <p:nvPicPr>
          <p:cNvPr id="2" name="Afbeelding 1" descr="Afbeelding met logo, Graphics, Lettertype, symbool&#10;&#10;Automatisch gegenereerde beschrijving">
            <a:extLst>
              <a:ext uri="{FF2B5EF4-FFF2-40B4-BE49-F238E27FC236}">
                <a16:creationId xmlns:a16="http://schemas.microsoft.com/office/drawing/2014/main" id="{F5AA8238-E69C-22D5-5389-21004D8B27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130" y="9237452"/>
            <a:ext cx="907070" cy="9070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>
        <a:defRPr baseline="0">
          <a:solidFill>
            <a:srgbClr val="C00000"/>
          </a:solidFill>
          <a:latin typeface="FuturaEFOP-DemiBold" panose="02000000000000000000" pitchFamily="50" charset="0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51829">
        <a:defRPr>
          <a:latin typeface="+mn-lt"/>
          <a:ea typeface="+mn-ea"/>
          <a:cs typeface="+mn-cs"/>
        </a:defRPr>
      </a:lvl2pPr>
      <a:lvl3pPr marL="2103657">
        <a:defRPr>
          <a:latin typeface="+mn-lt"/>
          <a:ea typeface="+mn-ea"/>
          <a:cs typeface="+mn-cs"/>
        </a:defRPr>
      </a:lvl3pPr>
      <a:lvl4pPr marL="3155486">
        <a:defRPr>
          <a:latin typeface="+mn-lt"/>
          <a:ea typeface="+mn-ea"/>
          <a:cs typeface="+mn-cs"/>
        </a:defRPr>
      </a:lvl4pPr>
      <a:lvl5pPr marL="4207313">
        <a:defRPr>
          <a:latin typeface="+mn-lt"/>
          <a:ea typeface="+mn-ea"/>
          <a:cs typeface="+mn-cs"/>
        </a:defRPr>
      </a:lvl5pPr>
      <a:lvl6pPr marL="5259143">
        <a:defRPr>
          <a:latin typeface="+mn-lt"/>
          <a:ea typeface="+mn-ea"/>
          <a:cs typeface="+mn-cs"/>
        </a:defRPr>
      </a:lvl6pPr>
      <a:lvl7pPr marL="6310972">
        <a:defRPr>
          <a:latin typeface="+mn-lt"/>
          <a:ea typeface="+mn-ea"/>
          <a:cs typeface="+mn-cs"/>
        </a:defRPr>
      </a:lvl7pPr>
      <a:lvl8pPr marL="7362801">
        <a:defRPr>
          <a:latin typeface="+mn-lt"/>
          <a:ea typeface="+mn-ea"/>
          <a:cs typeface="+mn-cs"/>
        </a:defRPr>
      </a:lvl8pPr>
      <a:lvl9pPr marL="841462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51829">
        <a:defRPr>
          <a:latin typeface="+mn-lt"/>
          <a:ea typeface="+mn-ea"/>
          <a:cs typeface="+mn-cs"/>
        </a:defRPr>
      </a:lvl2pPr>
      <a:lvl3pPr marL="2103657">
        <a:defRPr>
          <a:latin typeface="+mn-lt"/>
          <a:ea typeface="+mn-ea"/>
          <a:cs typeface="+mn-cs"/>
        </a:defRPr>
      </a:lvl3pPr>
      <a:lvl4pPr marL="3155486">
        <a:defRPr>
          <a:latin typeface="+mn-lt"/>
          <a:ea typeface="+mn-ea"/>
          <a:cs typeface="+mn-cs"/>
        </a:defRPr>
      </a:lvl4pPr>
      <a:lvl5pPr marL="4207313">
        <a:defRPr>
          <a:latin typeface="+mn-lt"/>
          <a:ea typeface="+mn-ea"/>
          <a:cs typeface="+mn-cs"/>
        </a:defRPr>
      </a:lvl5pPr>
      <a:lvl6pPr marL="5259143">
        <a:defRPr>
          <a:latin typeface="+mn-lt"/>
          <a:ea typeface="+mn-ea"/>
          <a:cs typeface="+mn-cs"/>
        </a:defRPr>
      </a:lvl6pPr>
      <a:lvl7pPr marL="6310972">
        <a:defRPr>
          <a:latin typeface="+mn-lt"/>
          <a:ea typeface="+mn-ea"/>
          <a:cs typeface="+mn-cs"/>
        </a:defRPr>
      </a:lvl7pPr>
      <a:lvl8pPr marL="7362801">
        <a:defRPr>
          <a:latin typeface="+mn-lt"/>
          <a:ea typeface="+mn-ea"/>
          <a:cs typeface="+mn-cs"/>
        </a:defRPr>
      </a:lvl8pPr>
      <a:lvl9pPr marL="841462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8E477-BD9B-4F92-9F89-C5C01FB99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CDDC7-C11D-4303-8820-B8170D443E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9AAA6-FAC7-4F13-80D3-72BA40CFF8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A2991-AA55-4D80-AD20-751D4A693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703E0E-0A1E-45A3-A9A2-90716A4177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E54CAF-B2E0-4A18-81CE-65F9A2E817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D71FC8A-DDF2-4168-8B2A-3863F6068F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A9AE67B-1E1D-435C-B882-25210FC0B8C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6944429-A4F0-4BA4-8A14-F8964F30B3C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26442AF-50FF-4C69-A3A9-0D14177BF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810C336-FFF9-49D2-A468-AE05CF3C843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90163B-A08E-40DC-9F88-98122970E58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7A6576-E23C-4961-B8DC-F76E12D5F39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5CF533C-F330-434A-8050-7F91E98DF96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95788C4-01E1-4985-A41E-C9431D1DE1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FuturaEFOP-DemiBold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Oord</dc:creator>
  <cp:lastModifiedBy>Bob Oord</cp:lastModifiedBy>
  <cp:revision>19</cp:revision>
  <cp:lastPrinted>2020-09-16T09:22:28Z</cp:lastPrinted>
  <dcterms:created xsi:type="dcterms:W3CDTF">2019-05-21T00:35:58Z</dcterms:created>
  <dcterms:modified xsi:type="dcterms:W3CDTF">2024-01-02T18:01:32Z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2019-05-21T00:00:00Z</vt:filetime>
  </property>
</Properties>
</file>