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7" r:id="rId3"/>
    <p:sldId id="256" r:id="rId4"/>
    <p:sldId id="258" r:id="rId5"/>
    <p:sldId id="261" r:id="rId6"/>
    <p:sldId id="262" r:id="rId7"/>
    <p:sldId id="263" r:id="rId8"/>
    <p:sldId id="264" r:id="rId9"/>
    <p:sldId id="265" r:id="rId10"/>
  </p:sldIdLst>
  <p:sldSz cx="178816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9" userDrawn="1">
          <p15:clr>
            <a:srgbClr val="A4A3A4"/>
          </p15:clr>
        </p15:guide>
        <p15:guide id="2" pos="49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 Oord" initials="BO" lastIdx="1" clrIdx="0">
    <p:extLst>
      <p:ext uri="{19B8F6BF-5375-455C-9EA6-DF929625EA0E}">
        <p15:presenceInfo xmlns:p15="http://schemas.microsoft.com/office/powerpoint/2012/main" userId="c0b9d520892ced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9E8"/>
    <a:srgbClr val="DB2618"/>
    <a:srgbClr val="F5A7A1"/>
    <a:srgbClr val="000000"/>
    <a:srgbClr val="A6A6A6"/>
    <a:srgbClr val="F2F2F2"/>
    <a:srgbClr val="FFFFFF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96AF6E-B9E8-411C-8FC9-3473E51537CE}" v="1303" dt="2021-02-24T21:32:05.38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724" autoAdjust="0"/>
  </p:normalViewPr>
  <p:slideViewPr>
    <p:cSldViewPr>
      <p:cViewPr varScale="1">
        <p:scale>
          <a:sx n="70" d="100"/>
          <a:sy n="70" d="100"/>
        </p:scale>
        <p:origin x="520" y="68"/>
      </p:cViewPr>
      <p:guideLst>
        <p:guide orient="horz" pos="2879"/>
        <p:guide pos="4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240" y="1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/>
          <a:lstStyle>
            <a:lvl1pPr algn="r">
              <a:defRPr sz="1100"/>
            </a:lvl1pPr>
          </a:lstStyle>
          <a:p>
            <a:fld id="{2F017B32-7327-4054-B651-A71663DB7781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927" tIns="41463" rIns="82927" bIns="41463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361" y="4482003"/>
            <a:ext cx="5485279" cy="3667627"/>
          </a:xfrm>
          <a:prstGeom prst="rect">
            <a:avLst/>
          </a:prstGeom>
        </p:spPr>
        <p:txBody>
          <a:bodyPr vert="horz" lIns="82927" tIns="41463" rIns="82927" bIns="41463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8846406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240" y="8846406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 anchor="b"/>
          <a:lstStyle>
            <a:lvl1pPr algn="r">
              <a:defRPr sz="1100"/>
            </a:lvl1pPr>
          </a:lstStyle>
          <a:p>
            <a:fld id="{609A8E5A-34F3-4089-85C0-487EC95BA0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9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Content Placeholder 4" descr="A picture containing schematic&#10;&#10;Description automatically generated">
            <a:extLst>
              <a:ext uri="{FF2B5EF4-FFF2-40B4-BE49-F238E27FC236}">
                <a16:creationId xmlns:a16="http://schemas.microsoft.com/office/drawing/2014/main" id="{99B52A74-B05C-44AB-917E-CF41BA9016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717" y="2780765"/>
            <a:ext cx="5372100" cy="5447836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7FA4784-F165-4163-A26C-869ACE7615DC}"/>
              </a:ext>
            </a:extLst>
          </p:cNvPr>
          <p:cNvSpPr/>
          <p:nvPr userDrawn="1"/>
        </p:nvSpPr>
        <p:spPr>
          <a:xfrm>
            <a:off x="1427976" y="7329634"/>
            <a:ext cx="5278514" cy="19231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A3594B4-4600-4BDC-95BE-9D17913DFCC8}"/>
              </a:ext>
            </a:extLst>
          </p:cNvPr>
          <p:cNvSpPr/>
          <p:nvPr userDrawn="1"/>
        </p:nvSpPr>
        <p:spPr>
          <a:xfrm>
            <a:off x="1420447" y="1208183"/>
            <a:ext cx="15161068" cy="1306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67010A-15A9-49FA-9C44-968DAA1C0DE4}"/>
              </a:ext>
            </a:extLst>
          </p:cNvPr>
          <p:cNvSpPr/>
          <p:nvPr userDrawn="1"/>
        </p:nvSpPr>
        <p:spPr>
          <a:xfrm>
            <a:off x="11303000" y="7320756"/>
            <a:ext cx="5278514" cy="19231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B05DC97-C4CA-48FB-8539-1C5C50417363}"/>
              </a:ext>
            </a:extLst>
          </p:cNvPr>
          <p:cNvSpPr/>
          <p:nvPr userDrawn="1"/>
        </p:nvSpPr>
        <p:spPr>
          <a:xfrm>
            <a:off x="12194529" y="5044164"/>
            <a:ext cx="5278514" cy="1923129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77582B4-2938-4CBC-B8D3-72CE705F83F8}"/>
              </a:ext>
            </a:extLst>
          </p:cNvPr>
          <p:cNvSpPr/>
          <p:nvPr userDrawn="1"/>
        </p:nvSpPr>
        <p:spPr>
          <a:xfrm>
            <a:off x="377193" y="5057730"/>
            <a:ext cx="5278514" cy="1923129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2A78FC8-71E8-407E-B004-2486FFDE1C59}"/>
              </a:ext>
            </a:extLst>
          </p:cNvPr>
          <p:cNvSpPr/>
          <p:nvPr userDrawn="1"/>
        </p:nvSpPr>
        <p:spPr>
          <a:xfrm>
            <a:off x="12208854" y="2806433"/>
            <a:ext cx="5278514" cy="1923129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77511A2-9792-4301-A1D9-0793B2B8C369}"/>
              </a:ext>
            </a:extLst>
          </p:cNvPr>
          <p:cNvSpPr/>
          <p:nvPr userDrawn="1"/>
        </p:nvSpPr>
        <p:spPr>
          <a:xfrm>
            <a:off x="385687" y="2783606"/>
            <a:ext cx="5278514" cy="1923129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6" y="177887"/>
            <a:ext cx="14751824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Management summary of your B2B Content Marketing Strategy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20793B3-3BD8-4240-B4BC-5DDF72D42C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25895" y="2819259"/>
            <a:ext cx="5257800" cy="188969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Buyer Journey &amp; Persona messaging framework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07C9E4E-A34B-4CFE-A347-63466FF166E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328670" y="7285412"/>
            <a:ext cx="5252844" cy="191203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Organization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5F377ECB-24F6-490C-86EC-50C088BD60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209870" y="5064979"/>
            <a:ext cx="5252844" cy="188969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Content plan &amp; strategy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8DADB367-17C3-491D-8951-203EC044FD1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7907" y="2830804"/>
            <a:ext cx="5257800" cy="1878151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Monitor key KPIs</a:t>
            </a:r>
          </a:p>
        </p:txBody>
      </p:sp>
      <p:sp>
        <p:nvSpPr>
          <p:cNvPr id="34" name="Text Placeholder 40">
            <a:extLst>
              <a:ext uri="{FF2B5EF4-FFF2-40B4-BE49-F238E27FC236}">
                <a16:creationId xmlns:a16="http://schemas.microsoft.com/office/drawing/2014/main" id="{88D14F71-B2A5-4F8C-B1A4-A9FC5A1FF5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0447" y="7332146"/>
            <a:ext cx="5252844" cy="1900348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Technology stack</a:t>
            </a:r>
          </a:p>
        </p:txBody>
      </p:sp>
      <p:sp>
        <p:nvSpPr>
          <p:cNvPr id="36" name="Text Placeholder 46">
            <a:extLst>
              <a:ext uri="{FF2B5EF4-FFF2-40B4-BE49-F238E27FC236}">
                <a16:creationId xmlns:a16="http://schemas.microsoft.com/office/drawing/2014/main" id="{6AD4D338-A303-49A2-B103-AFEF3B508C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2863" y="5080220"/>
            <a:ext cx="5252844" cy="187815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Paid, owned &amp; earned media campaign plan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881A56DD-E533-4136-9824-C3F6DBED5EF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20447" y="1240977"/>
            <a:ext cx="15161067" cy="1273623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401375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5" y="177887"/>
            <a:ext cx="14294511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Integrate your tools with Manceppo!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D84AF9-5F29-4380-ABC9-E2B73AF36521}"/>
              </a:ext>
            </a:extLst>
          </p:cNvPr>
          <p:cNvGrpSpPr/>
          <p:nvPr userDrawn="1"/>
        </p:nvGrpSpPr>
        <p:grpSpPr>
          <a:xfrm>
            <a:off x="3378200" y="2043887"/>
            <a:ext cx="10683896" cy="6642913"/>
            <a:chOff x="3038305" y="2168975"/>
            <a:chExt cx="10683896" cy="6642913"/>
          </a:xfrm>
        </p:grpSpPr>
        <p:pic>
          <p:nvPicPr>
            <p:cNvPr id="39" name="Afbeelding 17">
              <a:extLst>
                <a:ext uri="{FF2B5EF4-FFF2-40B4-BE49-F238E27FC236}">
                  <a16:creationId xmlns:a16="http://schemas.microsoft.com/office/drawing/2014/main" id="{B42B3C63-4F98-4824-9EAF-5DAFE6E6C7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9600" y="3886200"/>
              <a:ext cx="2788822" cy="2788822"/>
            </a:xfrm>
            <a:prstGeom prst="rect">
              <a:avLst/>
            </a:prstGeom>
          </p:spPr>
        </p:pic>
        <p:cxnSp>
          <p:nvCxnSpPr>
            <p:cNvPr id="40" name="Rechte verbindingslijn 20">
              <a:extLst>
                <a:ext uri="{FF2B5EF4-FFF2-40B4-BE49-F238E27FC236}">
                  <a16:creationId xmlns:a16="http://schemas.microsoft.com/office/drawing/2014/main" id="{52C7036D-C4B2-43CA-A4AC-30D2F0B62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8412" y="5658242"/>
              <a:ext cx="903428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21">
              <a:extLst>
                <a:ext uri="{FF2B5EF4-FFF2-40B4-BE49-F238E27FC236}">
                  <a16:creationId xmlns:a16="http://schemas.microsoft.com/office/drawing/2014/main" id="{31293CBD-41A0-4C90-BFA2-E95A62481EB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12379" y="5658242"/>
              <a:ext cx="90497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Afbeelding 22">
              <a:extLst>
                <a:ext uri="{FF2B5EF4-FFF2-40B4-BE49-F238E27FC236}">
                  <a16:creationId xmlns:a16="http://schemas.microsoft.com/office/drawing/2014/main" id="{EBE01407-B64A-4BF8-9824-CDFCCC716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6061" y="4663619"/>
              <a:ext cx="1418289" cy="1418289"/>
            </a:xfrm>
            <a:prstGeom prst="rect">
              <a:avLst/>
            </a:prstGeom>
          </p:spPr>
        </p:pic>
        <p:pic>
          <p:nvPicPr>
            <p:cNvPr id="43" name="Afbeelding 23">
              <a:extLst>
                <a:ext uri="{FF2B5EF4-FFF2-40B4-BE49-F238E27FC236}">
                  <a16:creationId xmlns:a16="http://schemas.microsoft.com/office/drawing/2014/main" id="{D280899F-EEB8-40B8-8AEA-55F9FD1A57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806" y="4544801"/>
              <a:ext cx="1873864" cy="1873864"/>
            </a:xfrm>
            <a:prstGeom prst="rect">
              <a:avLst/>
            </a:prstGeom>
          </p:spPr>
        </p:pic>
        <p:pic>
          <p:nvPicPr>
            <p:cNvPr id="44" name="Picture 2" descr="Gerelateerde afbeelding">
              <a:extLst>
                <a:ext uri="{FF2B5EF4-FFF2-40B4-BE49-F238E27FC236}">
                  <a16:creationId xmlns:a16="http://schemas.microsoft.com/office/drawing/2014/main" id="{3040A565-152F-4878-B93B-35FD8841A22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2693" y="4991247"/>
              <a:ext cx="1332047" cy="900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5" name="Rechte verbindingslijn 31">
              <a:extLst>
                <a:ext uri="{FF2B5EF4-FFF2-40B4-BE49-F238E27FC236}">
                  <a16:creationId xmlns:a16="http://schemas.microsoft.com/office/drawing/2014/main" id="{65E4C3E8-E126-4FB6-90BA-41B99878B57F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944067" y="3902914"/>
              <a:ext cx="484202" cy="783782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32">
              <a:extLst>
                <a:ext uri="{FF2B5EF4-FFF2-40B4-BE49-F238E27FC236}">
                  <a16:creationId xmlns:a16="http://schemas.microsoft.com/office/drawing/2014/main" id="{3237A67E-596F-475C-B9DC-0867743DA61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6959600" y="3941131"/>
              <a:ext cx="639862" cy="745565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34">
              <a:extLst>
                <a:ext uri="{FF2B5EF4-FFF2-40B4-BE49-F238E27FC236}">
                  <a16:creationId xmlns:a16="http://schemas.microsoft.com/office/drawing/2014/main" id="{37F85C63-6004-49C7-AFA2-1EE3B2C9B03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354011" y="6105759"/>
              <a:ext cx="0" cy="89070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Afbeelding 43" descr="Afbeelding met gebouw&#10;&#10;Automatisch gegenereerde beschrijving">
              <a:extLst>
                <a:ext uri="{FF2B5EF4-FFF2-40B4-BE49-F238E27FC236}">
                  <a16:creationId xmlns:a16="http://schemas.microsoft.com/office/drawing/2014/main" id="{C4ACC55E-6D12-49B6-8EBA-05A0360A97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2256" y="2815306"/>
              <a:ext cx="1027543" cy="1027543"/>
            </a:xfrm>
            <a:prstGeom prst="rect">
              <a:avLst/>
            </a:prstGeom>
          </p:spPr>
        </p:pic>
        <p:sp>
          <p:nvSpPr>
            <p:cNvPr id="49" name="Tekstvak 49">
              <a:extLst>
                <a:ext uri="{FF2B5EF4-FFF2-40B4-BE49-F238E27FC236}">
                  <a16:creationId xmlns:a16="http://schemas.microsoft.com/office/drawing/2014/main" id="{8A71A9AB-3AB5-4C8C-AB2A-5C517900A645}"/>
                </a:ext>
              </a:extLst>
            </p:cNvPr>
            <p:cNvSpPr txBox="1"/>
            <p:nvPr userDrawn="1"/>
          </p:nvSpPr>
          <p:spPr>
            <a:xfrm>
              <a:off x="3038305" y="6745495"/>
              <a:ext cx="25624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Matching &amp; Rules Engine</a:t>
              </a:r>
            </a:p>
            <a:p>
              <a:r>
                <a:rPr lang="en-US" dirty="0"/>
                <a:t>‘If this, then that’ triggers</a:t>
              </a:r>
            </a:p>
          </p:txBody>
        </p:sp>
        <p:sp>
          <p:nvSpPr>
            <p:cNvPr id="50" name="Tekstvak 51">
              <a:extLst>
                <a:ext uri="{FF2B5EF4-FFF2-40B4-BE49-F238E27FC236}">
                  <a16:creationId xmlns:a16="http://schemas.microsoft.com/office/drawing/2014/main" id="{BF9B8122-A242-440D-B8CA-5F128A047B7B}"/>
                </a:ext>
              </a:extLst>
            </p:cNvPr>
            <p:cNvSpPr txBox="1"/>
            <p:nvPr userDrawn="1"/>
          </p:nvSpPr>
          <p:spPr>
            <a:xfrm>
              <a:off x="11655225" y="2168975"/>
              <a:ext cx="20669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Unified Lead Profile</a:t>
              </a:r>
            </a:p>
            <a:p>
              <a:r>
                <a:rPr lang="en-US" dirty="0"/>
                <a:t>Basic lead forensics</a:t>
              </a:r>
            </a:p>
          </p:txBody>
        </p:sp>
        <p:sp>
          <p:nvSpPr>
            <p:cNvPr id="51" name="Tekstvak 52">
              <a:extLst>
                <a:ext uri="{FF2B5EF4-FFF2-40B4-BE49-F238E27FC236}">
                  <a16:creationId xmlns:a16="http://schemas.microsoft.com/office/drawing/2014/main" id="{20ADD83E-1E92-4EE3-AA16-E58AA0987789}"/>
                </a:ext>
              </a:extLst>
            </p:cNvPr>
            <p:cNvSpPr txBox="1"/>
            <p:nvPr userDrawn="1"/>
          </p:nvSpPr>
          <p:spPr>
            <a:xfrm>
              <a:off x="11655225" y="7132360"/>
              <a:ext cx="19224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Sales &amp; Marketing</a:t>
              </a:r>
            </a:p>
            <a:p>
              <a:r>
                <a:rPr lang="en-US" dirty="0"/>
                <a:t>Smart hand-overs</a:t>
              </a:r>
            </a:p>
          </p:txBody>
        </p:sp>
        <p:pic>
          <p:nvPicPr>
            <p:cNvPr id="52" name="Afbeelding 18">
              <a:extLst>
                <a:ext uri="{FF2B5EF4-FFF2-40B4-BE49-F238E27FC236}">
                  <a16:creationId xmlns:a16="http://schemas.microsoft.com/office/drawing/2014/main" id="{03488C82-877A-4A17-8702-EBDE897402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2379" y="2676146"/>
              <a:ext cx="1114850" cy="1166703"/>
            </a:xfrm>
            <a:prstGeom prst="rect">
              <a:avLst/>
            </a:prstGeom>
          </p:spPr>
        </p:pic>
        <p:pic>
          <p:nvPicPr>
            <p:cNvPr id="53" name="Picture 5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EB5B2B1E-7BBC-4B33-AFA6-D90166893E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1876" y="6745495"/>
              <a:ext cx="2066393" cy="20663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26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8000" y="152400"/>
            <a:ext cx="14751824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Company Strategy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E7E7E4AF-8330-46C8-A8B2-5183C795B3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600200"/>
            <a:ext cx="5724525" cy="3857625"/>
          </a:xfrm>
          <a:prstGeom prst="rect">
            <a:avLst/>
          </a:prstGeom>
        </p:spPr>
      </p:pic>
      <p:sp>
        <p:nvSpPr>
          <p:cNvPr id="21" name="Text Placeholder 40">
            <a:extLst>
              <a:ext uri="{FF2B5EF4-FFF2-40B4-BE49-F238E27FC236}">
                <a16:creationId xmlns:a16="http://schemas.microsoft.com/office/drawing/2014/main" id="{3A61CCE3-3C7B-4990-9FC7-60A025063D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0800" y="2133600"/>
            <a:ext cx="4490852" cy="15240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WHY: Start by defining the purpose of your company, why does your company exist?</a:t>
            </a:r>
          </a:p>
          <a:p>
            <a:pPr lvl="0"/>
            <a:endParaRPr lang="en-US" dirty="0"/>
          </a:p>
        </p:txBody>
      </p:sp>
      <p:sp>
        <p:nvSpPr>
          <p:cNvPr id="22" name="Text Placeholder 40">
            <a:extLst>
              <a:ext uri="{FF2B5EF4-FFF2-40B4-BE49-F238E27FC236}">
                <a16:creationId xmlns:a16="http://schemas.microsoft.com/office/drawing/2014/main" id="{1C0D193B-6711-4A8E-9A27-4A5FE28464A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959600" y="5638800"/>
            <a:ext cx="4490852" cy="13716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WHAT: What is it your company does? What products and services does it offer? And to what kind of customers?</a:t>
            </a:r>
          </a:p>
          <a:p>
            <a:pPr lvl="0"/>
            <a:endParaRPr lang="en-US" dirty="0"/>
          </a:p>
        </p:txBody>
      </p:sp>
      <p:sp>
        <p:nvSpPr>
          <p:cNvPr id="23" name="Text Placeholder 40">
            <a:extLst>
              <a:ext uri="{FF2B5EF4-FFF2-40B4-BE49-F238E27FC236}">
                <a16:creationId xmlns:a16="http://schemas.microsoft.com/office/drawing/2014/main" id="{F2E1A9E7-2AA7-4FB6-B520-12A199462C6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947525" y="2133600"/>
            <a:ext cx="4490852" cy="15240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nl-NL" dirty="0"/>
              <a:t>HOW: How does </a:t>
            </a:r>
            <a:r>
              <a:rPr lang="nl-NL" dirty="0" err="1"/>
              <a:t>your</a:t>
            </a:r>
            <a:r>
              <a:rPr lang="nl-NL" dirty="0"/>
              <a:t> company </a:t>
            </a:r>
            <a:r>
              <a:rPr lang="nl-NL" dirty="0" err="1"/>
              <a:t>pursue</a:t>
            </a:r>
            <a:r>
              <a:rPr lang="nl-NL" dirty="0"/>
              <a:t>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purpose</a:t>
            </a:r>
            <a:r>
              <a:rPr lang="nl-NL" dirty="0"/>
              <a:t> and </a:t>
            </a:r>
            <a:r>
              <a:rPr lang="nl-NL" dirty="0" err="1"/>
              <a:t>how</a:t>
            </a:r>
            <a:r>
              <a:rPr lang="nl-NL" dirty="0"/>
              <a:t> is </a:t>
            </a:r>
            <a:r>
              <a:rPr lang="nl-NL" dirty="0" err="1"/>
              <a:t>it</a:t>
            </a:r>
            <a:r>
              <a:rPr lang="nl-NL" dirty="0"/>
              <a:t> different?</a:t>
            </a:r>
          </a:p>
          <a:p>
            <a:pPr lvl="0"/>
            <a:endParaRPr lang="nl-NL" dirty="0"/>
          </a:p>
        </p:txBody>
      </p:sp>
      <p:sp>
        <p:nvSpPr>
          <p:cNvPr id="7" name="Text Placeholder 40">
            <a:extLst>
              <a:ext uri="{FF2B5EF4-FFF2-40B4-BE49-F238E27FC236}">
                <a16:creationId xmlns:a16="http://schemas.microsoft.com/office/drawing/2014/main" id="{BBECDA3E-92EC-4B1A-98A5-D99E5633706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14370" y="3810000"/>
            <a:ext cx="4490852" cy="17493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CORPORATE STORY: Can you tell this as a corporate story?</a:t>
            </a:r>
          </a:p>
        </p:txBody>
      </p:sp>
      <p:sp>
        <p:nvSpPr>
          <p:cNvPr id="8" name="Text Placeholder 40">
            <a:extLst>
              <a:ext uri="{FF2B5EF4-FFF2-40B4-BE49-F238E27FC236}">
                <a16:creationId xmlns:a16="http://schemas.microsoft.com/office/drawing/2014/main" id="{6D5A99AA-1CA6-4AA0-8D63-1FB18A1E0B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947525" y="3810000"/>
            <a:ext cx="4490852" cy="17493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nl-NL" dirty="0"/>
              <a:t>BRAND IDENTITY: How is </a:t>
            </a:r>
            <a:r>
              <a:rPr lang="nl-NL" dirty="0" err="1"/>
              <a:t>your</a:t>
            </a:r>
            <a:r>
              <a:rPr lang="nl-NL" dirty="0"/>
              <a:t> brand different and </a:t>
            </a:r>
            <a:r>
              <a:rPr lang="nl-NL" dirty="0" err="1"/>
              <a:t>recognizable</a:t>
            </a:r>
            <a:r>
              <a:rPr lang="nl-NL" dirty="0"/>
              <a:t>?</a:t>
            </a:r>
            <a:endParaRPr lang="en-US" dirty="0"/>
          </a:p>
        </p:txBody>
      </p:sp>
      <p:sp>
        <p:nvSpPr>
          <p:cNvPr id="9" name="Text Placeholder 40">
            <a:extLst>
              <a:ext uri="{FF2B5EF4-FFF2-40B4-BE49-F238E27FC236}">
                <a16:creationId xmlns:a16="http://schemas.microsoft.com/office/drawing/2014/main" id="{3D275031-6A92-449D-9043-41E065AFF5E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59600" y="7191375"/>
            <a:ext cx="4490852" cy="17493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MESSAGING: Can you translate this into clear messages?</a:t>
            </a:r>
          </a:p>
        </p:txBody>
      </p:sp>
    </p:spTree>
    <p:extLst>
      <p:ext uri="{BB962C8B-B14F-4D97-AF65-F5344CB8AC3E}">
        <p14:creationId xmlns:p14="http://schemas.microsoft.com/office/powerpoint/2010/main" val="330607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49BDE0B-32B0-4A16-B1B5-D39FFF90D4C0}"/>
              </a:ext>
            </a:extLst>
          </p:cNvPr>
          <p:cNvSpPr/>
          <p:nvPr userDrawn="1"/>
        </p:nvSpPr>
        <p:spPr>
          <a:xfrm>
            <a:off x="177800" y="1956777"/>
            <a:ext cx="990599" cy="22751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78A7F4-11B5-4B41-BFBF-A352868F8F3A}"/>
              </a:ext>
            </a:extLst>
          </p:cNvPr>
          <p:cNvSpPr/>
          <p:nvPr userDrawn="1"/>
        </p:nvSpPr>
        <p:spPr>
          <a:xfrm>
            <a:off x="1397000" y="1960617"/>
            <a:ext cx="6553198" cy="2306583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43F853-6A14-4B50-A517-EAA5A43F942E}"/>
              </a:ext>
            </a:extLst>
          </p:cNvPr>
          <p:cNvSpPr/>
          <p:nvPr userDrawn="1"/>
        </p:nvSpPr>
        <p:spPr>
          <a:xfrm>
            <a:off x="182757" y="4476489"/>
            <a:ext cx="990599" cy="22751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984F0-78D4-4B59-A9EB-723C797202FD}"/>
              </a:ext>
            </a:extLst>
          </p:cNvPr>
          <p:cNvSpPr/>
          <p:nvPr userDrawn="1"/>
        </p:nvSpPr>
        <p:spPr>
          <a:xfrm>
            <a:off x="177800" y="6967854"/>
            <a:ext cx="990599" cy="22751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9708C9-C495-44F7-B7C2-5D1DDF1CD5EF}"/>
              </a:ext>
            </a:extLst>
          </p:cNvPr>
          <p:cNvSpPr/>
          <p:nvPr userDrawn="1"/>
        </p:nvSpPr>
        <p:spPr>
          <a:xfrm>
            <a:off x="8178800" y="1960617"/>
            <a:ext cx="5257798" cy="23065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712680-C045-48EB-8F59-C620F59C708B}"/>
              </a:ext>
            </a:extLst>
          </p:cNvPr>
          <p:cNvSpPr/>
          <p:nvPr userDrawn="1"/>
        </p:nvSpPr>
        <p:spPr>
          <a:xfrm>
            <a:off x="13665200" y="1960617"/>
            <a:ext cx="3962400" cy="2306583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38F3CA-DEE0-4B9F-9974-69D3D49E4AA7}"/>
              </a:ext>
            </a:extLst>
          </p:cNvPr>
          <p:cNvSpPr/>
          <p:nvPr userDrawn="1"/>
        </p:nvSpPr>
        <p:spPr>
          <a:xfrm>
            <a:off x="1397000" y="4475217"/>
            <a:ext cx="6553198" cy="2306583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B1C5C0-D6AF-45E0-B9F6-039E83D4FCD2}"/>
              </a:ext>
            </a:extLst>
          </p:cNvPr>
          <p:cNvSpPr/>
          <p:nvPr userDrawn="1"/>
        </p:nvSpPr>
        <p:spPr>
          <a:xfrm>
            <a:off x="8178800" y="4475217"/>
            <a:ext cx="5257798" cy="23065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48B603-8059-4163-B7D4-3AD9C2BB6876}"/>
              </a:ext>
            </a:extLst>
          </p:cNvPr>
          <p:cNvSpPr/>
          <p:nvPr userDrawn="1"/>
        </p:nvSpPr>
        <p:spPr>
          <a:xfrm>
            <a:off x="13665200" y="4475217"/>
            <a:ext cx="3962400" cy="2306583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75C233-69FE-468B-9244-E8DEAD4F4E0C}"/>
              </a:ext>
            </a:extLst>
          </p:cNvPr>
          <p:cNvSpPr/>
          <p:nvPr userDrawn="1"/>
        </p:nvSpPr>
        <p:spPr>
          <a:xfrm>
            <a:off x="1397000" y="6961470"/>
            <a:ext cx="6553198" cy="2306583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EE81CA-4370-4467-8C77-9CD190836ECB}"/>
              </a:ext>
            </a:extLst>
          </p:cNvPr>
          <p:cNvSpPr/>
          <p:nvPr userDrawn="1"/>
        </p:nvSpPr>
        <p:spPr>
          <a:xfrm>
            <a:off x="8178800" y="6961470"/>
            <a:ext cx="5257798" cy="23065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33125D-28B1-43AF-89A9-8F495AB1E973}"/>
              </a:ext>
            </a:extLst>
          </p:cNvPr>
          <p:cNvSpPr/>
          <p:nvPr userDrawn="1"/>
        </p:nvSpPr>
        <p:spPr>
          <a:xfrm>
            <a:off x="13665200" y="6961470"/>
            <a:ext cx="3962400" cy="2306583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6" y="1177835"/>
            <a:ext cx="6522224" cy="796925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Awareness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D4B6401-FD2A-4CB2-B4F0-1BD9483B012F}"/>
              </a:ext>
            </a:extLst>
          </p:cNvPr>
          <p:cNvSpPr txBox="1">
            <a:spLocks/>
          </p:cNvSpPr>
          <p:nvPr userDrawn="1"/>
        </p:nvSpPr>
        <p:spPr>
          <a:xfrm>
            <a:off x="12622306" y="6997240"/>
            <a:ext cx="4733365" cy="17657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>
                <a:latin typeface="+mn-lt"/>
                <a:ea typeface="+mn-ea"/>
                <a:cs typeface="+mn-cs"/>
              </a:defRPr>
            </a:lvl2pPr>
            <a:lvl3pPr marL="914400" indent="0" algn="ctr">
              <a:buNone/>
              <a:defRPr sz="1800">
                <a:latin typeface="+mn-lt"/>
                <a:ea typeface="+mn-ea"/>
                <a:cs typeface="+mn-cs"/>
              </a:defRPr>
            </a:lvl3pPr>
            <a:lvl4pPr marL="1371600" indent="0" algn="ctr">
              <a:buNone/>
              <a:defRPr sz="1600">
                <a:latin typeface="+mn-lt"/>
                <a:ea typeface="+mn-ea"/>
                <a:cs typeface="+mn-cs"/>
              </a:defRPr>
            </a:lvl4pPr>
            <a:lvl5pPr marL="1828800" indent="0" algn="ctr">
              <a:buNone/>
              <a:defRPr sz="1600">
                <a:latin typeface="+mn-lt"/>
                <a:ea typeface="+mn-ea"/>
                <a:cs typeface="+mn-cs"/>
              </a:defRPr>
            </a:lvl5pPr>
            <a:lvl6pPr marL="2286000" indent="0" algn="ctr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1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9DAB8C1-3A65-4C5A-A868-F9A9E4414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97000" y="1958435"/>
            <a:ext cx="6553200" cy="22860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developments, motivations, challenges and bottlenecks that may spark ideation on your products &amp; services for persona 1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20793B3-3BD8-4240-B4BC-5DDF72D42C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8800" y="1958435"/>
            <a:ext cx="5257800" cy="22860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requirements, nice-to haves and concerns while considering potential solutions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77C61A2-EEB1-458B-9696-65DA451520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665201" y="1958435"/>
            <a:ext cx="3962400" cy="22860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decisive arguments in deciding on the final solution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CA44E51-0F97-47CF-9492-69A9AAB5B5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97000" y="4473412"/>
            <a:ext cx="6553200" cy="22860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developments, motivations, challenges and bottlenecks that may spark ideation on your products &amp; services for persona 2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98E15D31-5936-47ED-AF7D-29A83AF3FBB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77493" y="4457991"/>
            <a:ext cx="3962401" cy="2301421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decisive arguments in deciding on the final solution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90C7B44-5CB7-4EA7-A2BE-D9788FB75A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98239" y="6973052"/>
            <a:ext cx="6551961" cy="22860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developments, motivations, challenges and bottlenecks that may spark ideation on your products &amp; services for persona 3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07C9E4E-A34B-4CFE-A347-63466FF166E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757" y="6946035"/>
            <a:ext cx="5252844" cy="231301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Identify requirements, nice-to haves and concerns while considering potential solutions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C919E6D-AF22-4439-801F-4EB3B1A8B02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690602" y="6944621"/>
            <a:ext cx="3937000" cy="2301421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marL="0" marR="0" lvl="0" indent="0" defTabSz="210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Identify decisive arguments in deciding on the final solution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5F377ECB-24F6-490C-86EC-50C088BD60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78800" y="4473411"/>
            <a:ext cx="5252844" cy="228599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Identify requirements, nice-to haves and concerns while considering potential solutions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05D7667-9253-4283-9EFC-F07650AA8C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 rot="16200000">
            <a:off x="-499787" y="2614342"/>
            <a:ext cx="2286000" cy="974181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Persona 1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346C1B7-3B6F-4FE5-A5F2-E30B30A6AEF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-461689" y="5129315"/>
            <a:ext cx="2285997" cy="974181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Persona 2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71E8C4E-BFB1-4EEA-8F6D-858BC3E7B04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490687" y="7637313"/>
            <a:ext cx="2251373" cy="914400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Persona 3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DDD954F-B765-4004-9A4B-B186894B49F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78800" y="1177835"/>
            <a:ext cx="5252844" cy="803365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tx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Consideration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6E0FCA22-4731-408D-B9FA-2C3BDCB293E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690601" y="1152348"/>
            <a:ext cx="3936999" cy="803365"/>
          </a:xfrm>
          <a:prstGeom prst="rect">
            <a:avLst/>
          </a:prstGeom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Decision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88959A5-EFF4-480D-AB1D-D2B5459EBF06}"/>
              </a:ext>
            </a:extLst>
          </p:cNvPr>
          <p:cNvSpPr txBox="1">
            <a:spLocks/>
          </p:cNvSpPr>
          <p:nvPr userDrawn="1"/>
        </p:nvSpPr>
        <p:spPr>
          <a:xfrm>
            <a:off x="1778000" y="152400"/>
            <a:ext cx="14751824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 baseline="0">
                <a:solidFill>
                  <a:schemeClr val="bg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r>
              <a:rPr lang="en-US" kern="0" dirty="0"/>
              <a:t>Gain insight to the buyer journey to prioritize messaging</a:t>
            </a:r>
          </a:p>
        </p:txBody>
      </p:sp>
    </p:spTree>
    <p:extLst>
      <p:ext uri="{BB962C8B-B14F-4D97-AF65-F5344CB8AC3E}">
        <p14:creationId xmlns:p14="http://schemas.microsoft.com/office/powerpoint/2010/main" val="281465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7A3594B4-4600-4BDC-95BE-9D17913DFCC8}"/>
              </a:ext>
            </a:extLst>
          </p:cNvPr>
          <p:cNvSpPr/>
          <p:nvPr userDrawn="1"/>
        </p:nvSpPr>
        <p:spPr>
          <a:xfrm>
            <a:off x="6197600" y="2277849"/>
            <a:ext cx="5562601" cy="204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2A78FC8-71E8-407E-B004-2486FFDE1C59}"/>
              </a:ext>
            </a:extLst>
          </p:cNvPr>
          <p:cNvSpPr/>
          <p:nvPr userDrawn="1"/>
        </p:nvSpPr>
        <p:spPr>
          <a:xfrm>
            <a:off x="12194675" y="2310643"/>
            <a:ext cx="5278514" cy="2032757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77511A2-9792-4301-A1D9-0793B2B8C369}"/>
              </a:ext>
            </a:extLst>
          </p:cNvPr>
          <p:cNvSpPr/>
          <p:nvPr userDrawn="1"/>
        </p:nvSpPr>
        <p:spPr>
          <a:xfrm>
            <a:off x="473248" y="2302622"/>
            <a:ext cx="5278514" cy="2019963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6" y="177887"/>
            <a:ext cx="14751824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Develop a buyer persona per key decision maker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20793B3-3BD8-4240-B4BC-5DDF72D42C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17400" y="2310643"/>
            <a:ext cx="5217551" cy="2011942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Demographics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8DADB367-17C3-491D-8951-203EC044FD1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9907" y="2310643"/>
            <a:ext cx="5257800" cy="2019963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Background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881A56DD-E533-4136-9824-C3F6DBED5EF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97600" y="2310643"/>
            <a:ext cx="5562601" cy="2019963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Trends &amp; Challenges</a:t>
            </a:r>
          </a:p>
        </p:txBody>
      </p:sp>
      <p:pic>
        <p:nvPicPr>
          <p:cNvPr id="18" name="Picture 2" descr="Hipster Icons - Download Free Vector Icons | Noun Project">
            <a:extLst>
              <a:ext uri="{FF2B5EF4-FFF2-40B4-BE49-F238E27FC236}">
                <a16:creationId xmlns:a16="http://schemas.microsoft.com/office/drawing/2014/main" id="{5414C2B3-2C77-4C02-896F-38D95647FF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4346239"/>
            <a:ext cx="2380307" cy="238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36117EF-2641-440C-90D5-231B32F7DAB3}"/>
              </a:ext>
            </a:extLst>
          </p:cNvPr>
          <p:cNvSpPr/>
          <p:nvPr userDrawn="1"/>
        </p:nvSpPr>
        <p:spPr>
          <a:xfrm>
            <a:off x="12207368" y="4536745"/>
            <a:ext cx="5278514" cy="20327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DCE809-4A50-443A-998D-E710B9EAFDAA}"/>
              </a:ext>
            </a:extLst>
          </p:cNvPr>
          <p:cNvSpPr/>
          <p:nvPr userDrawn="1"/>
        </p:nvSpPr>
        <p:spPr>
          <a:xfrm>
            <a:off x="485941" y="4528724"/>
            <a:ext cx="5278514" cy="2019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2" name="Text Placeholder 30">
            <a:extLst>
              <a:ext uri="{FF2B5EF4-FFF2-40B4-BE49-F238E27FC236}">
                <a16:creationId xmlns:a16="http://schemas.microsoft.com/office/drawing/2014/main" id="{BFEC3137-6AB8-49BF-8991-48171122969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230093" y="4536745"/>
            <a:ext cx="5217551" cy="2011942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Concerns</a:t>
            </a:r>
          </a:p>
        </p:txBody>
      </p:sp>
      <p:sp>
        <p:nvSpPr>
          <p:cNvPr id="23" name="Text Placeholder 30">
            <a:extLst>
              <a:ext uri="{FF2B5EF4-FFF2-40B4-BE49-F238E27FC236}">
                <a16:creationId xmlns:a16="http://schemas.microsoft.com/office/drawing/2014/main" id="{C5E99AE1-49A7-418C-BD5E-E0CDEEC5D83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2600" y="4536745"/>
            <a:ext cx="5257800" cy="2019963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Objectives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312A44-168B-40BD-9C59-E73CF2DDA110}"/>
              </a:ext>
            </a:extLst>
          </p:cNvPr>
          <p:cNvSpPr/>
          <p:nvPr userDrawn="1"/>
        </p:nvSpPr>
        <p:spPr>
          <a:xfrm>
            <a:off x="6210293" y="6773649"/>
            <a:ext cx="5562601" cy="204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37377D-1123-46C9-9985-28AE13BF4EE3}"/>
              </a:ext>
            </a:extLst>
          </p:cNvPr>
          <p:cNvSpPr/>
          <p:nvPr userDrawn="1"/>
        </p:nvSpPr>
        <p:spPr>
          <a:xfrm>
            <a:off x="12207368" y="6806443"/>
            <a:ext cx="5278514" cy="2032757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3016A81-96EF-42F0-AB72-85A5AB0B349F}"/>
              </a:ext>
            </a:extLst>
          </p:cNvPr>
          <p:cNvSpPr/>
          <p:nvPr userDrawn="1"/>
        </p:nvSpPr>
        <p:spPr>
          <a:xfrm>
            <a:off x="485941" y="6798422"/>
            <a:ext cx="5278514" cy="2019963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8" name="Text Placeholder 30">
            <a:extLst>
              <a:ext uri="{FF2B5EF4-FFF2-40B4-BE49-F238E27FC236}">
                <a16:creationId xmlns:a16="http://schemas.microsoft.com/office/drawing/2014/main" id="{7D4F0E08-8236-4025-B356-B777224E9F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230093" y="6806443"/>
            <a:ext cx="5217551" cy="2011942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Archetype</a:t>
            </a:r>
          </a:p>
        </p:txBody>
      </p:sp>
      <p:sp>
        <p:nvSpPr>
          <p:cNvPr id="29" name="Text Placeholder 30">
            <a:extLst>
              <a:ext uri="{FF2B5EF4-FFF2-40B4-BE49-F238E27FC236}">
                <a16:creationId xmlns:a16="http://schemas.microsoft.com/office/drawing/2014/main" id="{2BEC8492-1176-46FB-A033-9A63AB8C49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82600" y="6806443"/>
            <a:ext cx="5257800" cy="2019963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Media Preferences</a:t>
            </a:r>
          </a:p>
        </p:txBody>
      </p: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81F00207-5B23-4B76-B643-A371EFA43D8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10293" y="6806443"/>
            <a:ext cx="5562601" cy="2019963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Tone of Voice</a:t>
            </a:r>
          </a:p>
        </p:txBody>
      </p:sp>
      <p:sp>
        <p:nvSpPr>
          <p:cNvPr id="24" name="Text Placeholder 54">
            <a:extLst>
              <a:ext uri="{FF2B5EF4-FFF2-40B4-BE49-F238E27FC236}">
                <a16:creationId xmlns:a16="http://schemas.microsoft.com/office/drawing/2014/main" id="{D90EE422-1A3C-48A5-B1DE-F30200EEFCB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14378" y="1262748"/>
            <a:ext cx="5252844" cy="80336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tx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Persona name</a:t>
            </a:r>
          </a:p>
        </p:txBody>
      </p:sp>
    </p:spTree>
    <p:extLst>
      <p:ext uri="{BB962C8B-B14F-4D97-AF65-F5344CB8AC3E}">
        <p14:creationId xmlns:p14="http://schemas.microsoft.com/office/powerpoint/2010/main" val="360691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49BDE0B-32B0-4A16-B1B5-D39FFF90D4C0}"/>
              </a:ext>
            </a:extLst>
          </p:cNvPr>
          <p:cNvSpPr/>
          <p:nvPr userDrawn="1"/>
        </p:nvSpPr>
        <p:spPr>
          <a:xfrm>
            <a:off x="177800" y="2185015"/>
            <a:ext cx="990599" cy="21992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78A7F4-11B5-4B41-BFBF-A352868F8F3A}"/>
              </a:ext>
            </a:extLst>
          </p:cNvPr>
          <p:cNvSpPr/>
          <p:nvPr userDrawn="1"/>
        </p:nvSpPr>
        <p:spPr>
          <a:xfrm>
            <a:off x="1397000" y="2189903"/>
            <a:ext cx="6553198" cy="2229697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43F853-6A14-4B50-A517-EAA5A43F942E}"/>
              </a:ext>
            </a:extLst>
          </p:cNvPr>
          <p:cNvSpPr/>
          <p:nvPr userDrawn="1"/>
        </p:nvSpPr>
        <p:spPr>
          <a:xfrm>
            <a:off x="182757" y="4628527"/>
            <a:ext cx="990599" cy="21992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984F0-78D4-4B59-A9EB-723C797202FD}"/>
              </a:ext>
            </a:extLst>
          </p:cNvPr>
          <p:cNvSpPr/>
          <p:nvPr userDrawn="1"/>
        </p:nvSpPr>
        <p:spPr>
          <a:xfrm>
            <a:off x="177800" y="7043692"/>
            <a:ext cx="990599" cy="21992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9708C9-C495-44F7-B7C2-5D1DDF1CD5EF}"/>
              </a:ext>
            </a:extLst>
          </p:cNvPr>
          <p:cNvSpPr/>
          <p:nvPr userDrawn="1"/>
        </p:nvSpPr>
        <p:spPr>
          <a:xfrm>
            <a:off x="8178800" y="2189903"/>
            <a:ext cx="5257798" cy="2229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712680-C045-48EB-8F59-C620F59C708B}"/>
              </a:ext>
            </a:extLst>
          </p:cNvPr>
          <p:cNvSpPr/>
          <p:nvPr userDrawn="1"/>
        </p:nvSpPr>
        <p:spPr>
          <a:xfrm>
            <a:off x="13665200" y="2189903"/>
            <a:ext cx="3962400" cy="2229697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38F3CA-DEE0-4B9F-9974-69D3D49E4AA7}"/>
              </a:ext>
            </a:extLst>
          </p:cNvPr>
          <p:cNvSpPr/>
          <p:nvPr userDrawn="1"/>
        </p:nvSpPr>
        <p:spPr>
          <a:xfrm>
            <a:off x="1397000" y="4628303"/>
            <a:ext cx="6553198" cy="2229697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B1C5C0-D6AF-45E0-B9F6-039E83D4FCD2}"/>
              </a:ext>
            </a:extLst>
          </p:cNvPr>
          <p:cNvSpPr/>
          <p:nvPr userDrawn="1"/>
        </p:nvSpPr>
        <p:spPr>
          <a:xfrm>
            <a:off x="8178800" y="4628303"/>
            <a:ext cx="5257798" cy="2229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48B603-8059-4163-B7D4-3AD9C2BB6876}"/>
              </a:ext>
            </a:extLst>
          </p:cNvPr>
          <p:cNvSpPr/>
          <p:nvPr userDrawn="1"/>
        </p:nvSpPr>
        <p:spPr>
          <a:xfrm>
            <a:off x="13665200" y="4628303"/>
            <a:ext cx="3962400" cy="2229697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75C233-69FE-468B-9244-E8DEAD4F4E0C}"/>
              </a:ext>
            </a:extLst>
          </p:cNvPr>
          <p:cNvSpPr/>
          <p:nvPr userDrawn="1"/>
        </p:nvSpPr>
        <p:spPr>
          <a:xfrm>
            <a:off x="1397000" y="7038356"/>
            <a:ext cx="6553198" cy="2229697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EE81CA-4370-4467-8C77-9CD190836ECB}"/>
              </a:ext>
            </a:extLst>
          </p:cNvPr>
          <p:cNvSpPr/>
          <p:nvPr userDrawn="1"/>
        </p:nvSpPr>
        <p:spPr>
          <a:xfrm>
            <a:off x="8178800" y="7038356"/>
            <a:ext cx="5257798" cy="2229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33125D-28B1-43AF-89A9-8F495AB1E973}"/>
              </a:ext>
            </a:extLst>
          </p:cNvPr>
          <p:cNvSpPr/>
          <p:nvPr userDrawn="1"/>
        </p:nvSpPr>
        <p:spPr>
          <a:xfrm>
            <a:off x="13665200" y="7038356"/>
            <a:ext cx="3962400" cy="2229697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6" y="1254035"/>
            <a:ext cx="6522224" cy="796925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Format, Title &amp; Messaging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D4B6401-FD2A-4CB2-B4F0-1BD9483B012F}"/>
              </a:ext>
            </a:extLst>
          </p:cNvPr>
          <p:cNvSpPr txBox="1">
            <a:spLocks/>
          </p:cNvSpPr>
          <p:nvPr userDrawn="1"/>
        </p:nvSpPr>
        <p:spPr>
          <a:xfrm>
            <a:off x="12622306" y="7056100"/>
            <a:ext cx="4733365" cy="17069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>
                <a:latin typeface="+mn-lt"/>
                <a:ea typeface="+mn-ea"/>
                <a:cs typeface="+mn-cs"/>
              </a:defRPr>
            </a:lvl2pPr>
            <a:lvl3pPr marL="914400" indent="0" algn="ctr">
              <a:buNone/>
              <a:defRPr sz="1800">
                <a:latin typeface="+mn-lt"/>
                <a:ea typeface="+mn-ea"/>
                <a:cs typeface="+mn-cs"/>
              </a:defRPr>
            </a:lvl3pPr>
            <a:lvl4pPr marL="1371600" indent="0" algn="ctr">
              <a:buNone/>
              <a:defRPr sz="1600">
                <a:latin typeface="+mn-lt"/>
                <a:ea typeface="+mn-ea"/>
                <a:cs typeface="+mn-cs"/>
              </a:defRPr>
            </a:lvl4pPr>
            <a:lvl5pPr marL="1828800" indent="0" algn="ctr">
              <a:buNone/>
              <a:defRPr sz="1600">
                <a:latin typeface="+mn-lt"/>
                <a:ea typeface="+mn-ea"/>
                <a:cs typeface="+mn-cs"/>
              </a:defRPr>
            </a:lvl5pPr>
            <a:lvl6pPr marL="2286000" indent="0" algn="ctr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1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9DAB8C1-3A65-4C5A-A868-F9A9E4414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97000" y="2187035"/>
            <a:ext cx="6553200" cy="2209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White paper</a:t>
            </a:r>
          </a:p>
          <a:p>
            <a:pPr lvl="0"/>
            <a:r>
              <a:rPr lang="en-US" dirty="0"/>
              <a:t>Trends &amp; challenges for industry XYZ</a:t>
            </a:r>
          </a:p>
          <a:p>
            <a:pPr lvl="0"/>
            <a:r>
              <a:rPr lang="en-US" dirty="0"/>
              <a:t>In this white paper we will discuss….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20793B3-3BD8-4240-B4BC-5DDF72D42C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8800" y="2187035"/>
            <a:ext cx="5257800" cy="2209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Help Persona A in discovery phase to…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77C61A2-EEB1-458B-9696-65DA451520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665201" y="2187035"/>
            <a:ext cx="3962400" cy="2209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Owner: Steve</a:t>
            </a:r>
          </a:p>
          <a:p>
            <a:pPr lvl="0"/>
            <a:r>
              <a:rPr lang="en-US" dirty="0"/>
              <a:t>Input: Marian</a:t>
            </a:r>
          </a:p>
          <a:p>
            <a:pPr lvl="0"/>
            <a:r>
              <a:rPr lang="en-US" dirty="0"/>
              <a:t>Deadline: XX-XX-202X</a:t>
            </a:r>
          </a:p>
          <a:p>
            <a:pPr lvl="0"/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CA44E51-0F97-47CF-9492-69A9AAB5B5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97000" y="4625812"/>
            <a:ext cx="6553200" cy="2209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Blog post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98E15D31-5936-47ED-AF7D-29A83AF3FBB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77493" y="4610905"/>
            <a:ext cx="3962401" cy="222470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Owner &amp; deadline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90C7B44-5CB7-4EA7-A2BE-D9788FB75A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98239" y="7049252"/>
            <a:ext cx="6551961" cy="2209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Infographic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07C9E4E-A34B-4CFE-A347-63466FF166E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757" y="7023136"/>
            <a:ext cx="5252844" cy="223591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Objective &amp; Persona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C919E6D-AF22-4439-801F-4EB3B1A8B02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690602" y="7021335"/>
            <a:ext cx="3937000" cy="222470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marL="0" marR="0" lvl="0" indent="0" defTabSz="210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Owner &amp; deadline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5F377ECB-24F6-490C-86EC-50C088BD60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78800" y="4625811"/>
            <a:ext cx="5252844" cy="220979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Objective &amp; Persona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05D7667-9253-4283-9EFC-F07650AA8C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 rot="16200000">
            <a:off x="-461687" y="2804842"/>
            <a:ext cx="2209800" cy="974181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346C1B7-3B6F-4FE5-A5F2-E30B30A6AEF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-461688" y="5243615"/>
            <a:ext cx="2209797" cy="974181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71E8C4E-BFB1-4EEA-8F6D-858BC3E7B04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453164" y="7674836"/>
            <a:ext cx="2176327" cy="914400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DDD954F-B765-4004-9A4B-B186894B49F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78800" y="1254035"/>
            <a:ext cx="5252844" cy="803365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tx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Objective &amp; Persona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6E0FCA22-4731-408D-B9FA-2C3BDCB293E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690601" y="1228548"/>
            <a:ext cx="3936999" cy="803365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FuturaEFOP-DemiBold" panose="02000000000000000000" pitchFamily="50" charset="0"/>
              </a:defRPr>
            </a:lvl1pPr>
          </a:lstStyle>
          <a:p>
            <a:pPr lvl="0"/>
            <a:r>
              <a:rPr lang="en-US" dirty="0"/>
              <a:t>Owner &amp; deadline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DD38021-95D9-44D4-B877-18496C8D23A9}"/>
              </a:ext>
            </a:extLst>
          </p:cNvPr>
          <p:cNvSpPr txBox="1">
            <a:spLocks/>
          </p:cNvSpPr>
          <p:nvPr userDrawn="1"/>
        </p:nvSpPr>
        <p:spPr>
          <a:xfrm>
            <a:off x="1778000" y="152400"/>
            <a:ext cx="14751824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 baseline="0">
                <a:solidFill>
                  <a:schemeClr val="bg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r>
              <a:rPr lang="en-US" kern="0" dirty="0"/>
              <a:t>Content planning</a:t>
            </a:r>
          </a:p>
        </p:txBody>
      </p:sp>
    </p:spTree>
    <p:extLst>
      <p:ext uri="{BB962C8B-B14F-4D97-AF65-F5344CB8AC3E}">
        <p14:creationId xmlns:p14="http://schemas.microsoft.com/office/powerpoint/2010/main" val="286096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5" y="177887"/>
            <a:ext cx="14294511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Earned, Owned &amp; Paid Media Planning</a:t>
            </a:r>
          </a:p>
        </p:txBody>
      </p:sp>
      <p:sp>
        <p:nvSpPr>
          <p:cNvPr id="12" name="Ovaal 2">
            <a:extLst>
              <a:ext uri="{FF2B5EF4-FFF2-40B4-BE49-F238E27FC236}">
                <a16:creationId xmlns:a16="http://schemas.microsoft.com/office/drawing/2014/main" id="{82729464-2B75-4705-AC38-26E8CC0C7743}"/>
              </a:ext>
            </a:extLst>
          </p:cNvPr>
          <p:cNvSpPr/>
          <p:nvPr userDrawn="1"/>
        </p:nvSpPr>
        <p:spPr>
          <a:xfrm>
            <a:off x="7055592" y="3252605"/>
            <a:ext cx="2671948" cy="2553194"/>
          </a:xfrm>
          <a:prstGeom prst="ellipse">
            <a:avLst/>
          </a:prstGeom>
          <a:solidFill>
            <a:srgbClr val="DD3322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13" name="Ovaal 4">
            <a:extLst>
              <a:ext uri="{FF2B5EF4-FFF2-40B4-BE49-F238E27FC236}">
                <a16:creationId xmlns:a16="http://schemas.microsoft.com/office/drawing/2014/main" id="{55819437-52FC-41DB-BCD9-FEE5570DB94C}"/>
              </a:ext>
            </a:extLst>
          </p:cNvPr>
          <p:cNvSpPr/>
          <p:nvPr userDrawn="1"/>
        </p:nvSpPr>
        <p:spPr>
          <a:xfrm>
            <a:off x="6020460" y="1837462"/>
            <a:ext cx="2671948" cy="2553194"/>
          </a:xfrm>
          <a:prstGeom prst="ellipse">
            <a:avLst/>
          </a:prstGeom>
          <a:solidFill>
            <a:srgbClr val="EAADA6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14" name="Ovaal 5">
            <a:extLst>
              <a:ext uri="{FF2B5EF4-FFF2-40B4-BE49-F238E27FC236}">
                <a16:creationId xmlns:a16="http://schemas.microsoft.com/office/drawing/2014/main" id="{05F02A81-091E-4FB6-BD48-F20100078CFF}"/>
              </a:ext>
            </a:extLst>
          </p:cNvPr>
          <p:cNvSpPr/>
          <p:nvPr userDrawn="1"/>
        </p:nvSpPr>
        <p:spPr>
          <a:xfrm>
            <a:off x="7874000" y="1811997"/>
            <a:ext cx="2671948" cy="2553194"/>
          </a:xfrm>
          <a:prstGeom prst="ellipse">
            <a:avLst/>
          </a:prstGeom>
          <a:solidFill>
            <a:srgbClr val="C00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15" name="Tekstvak 3">
            <a:extLst>
              <a:ext uri="{FF2B5EF4-FFF2-40B4-BE49-F238E27FC236}">
                <a16:creationId xmlns:a16="http://schemas.microsoft.com/office/drawing/2014/main" id="{FCD26801-1F97-4853-A3A4-CE6AC412B8C6}"/>
              </a:ext>
            </a:extLst>
          </p:cNvPr>
          <p:cNvSpPr txBox="1"/>
          <p:nvPr userDrawn="1"/>
        </p:nvSpPr>
        <p:spPr>
          <a:xfrm>
            <a:off x="6487167" y="2709182"/>
            <a:ext cx="1100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EARNED</a:t>
            </a:r>
          </a:p>
          <a:p>
            <a:r>
              <a:rPr lang="nl-NL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MEDIA</a:t>
            </a:r>
          </a:p>
        </p:txBody>
      </p:sp>
      <p:sp>
        <p:nvSpPr>
          <p:cNvPr id="16" name="Tekstvak 7">
            <a:extLst>
              <a:ext uri="{FF2B5EF4-FFF2-40B4-BE49-F238E27FC236}">
                <a16:creationId xmlns:a16="http://schemas.microsoft.com/office/drawing/2014/main" id="{EFB11DA0-7E6C-4C2D-9750-4BD9592B95CE}"/>
              </a:ext>
            </a:extLst>
          </p:cNvPr>
          <p:cNvSpPr txBox="1"/>
          <p:nvPr userDrawn="1"/>
        </p:nvSpPr>
        <p:spPr>
          <a:xfrm>
            <a:off x="8876579" y="2700433"/>
            <a:ext cx="934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PAID </a:t>
            </a:r>
          </a:p>
          <a:p>
            <a:r>
              <a:rPr lang="nl-NL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MEDIA</a:t>
            </a:r>
          </a:p>
        </p:txBody>
      </p:sp>
      <p:sp>
        <p:nvSpPr>
          <p:cNvPr id="17" name="Tekstvak 8">
            <a:extLst>
              <a:ext uri="{FF2B5EF4-FFF2-40B4-BE49-F238E27FC236}">
                <a16:creationId xmlns:a16="http://schemas.microsoft.com/office/drawing/2014/main" id="{AA4D7C3A-8DEE-49C4-B91D-BA0E452F6C01}"/>
              </a:ext>
            </a:extLst>
          </p:cNvPr>
          <p:cNvSpPr txBox="1"/>
          <p:nvPr userDrawn="1"/>
        </p:nvSpPr>
        <p:spPr>
          <a:xfrm>
            <a:off x="7847705" y="4369758"/>
            <a:ext cx="1067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OWNED</a:t>
            </a:r>
          </a:p>
          <a:p>
            <a:r>
              <a:rPr lang="nl-NL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MEDIA</a:t>
            </a:r>
          </a:p>
        </p:txBody>
      </p:sp>
      <p:cxnSp>
        <p:nvCxnSpPr>
          <p:cNvPr id="18" name="Rechte verbindingslijn met pijl 10">
            <a:extLst>
              <a:ext uri="{FF2B5EF4-FFF2-40B4-BE49-F238E27FC236}">
                <a16:creationId xmlns:a16="http://schemas.microsoft.com/office/drawing/2014/main" id="{1D53B941-D9AB-44BF-BA15-2E4BF048BB3D}"/>
              </a:ext>
            </a:extLst>
          </p:cNvPr>
          <p:cNvCxnSpPr/>
          <p:nvPr userDrawn="1"/>
        </p:nvCxnSpPr>
        <p:spPr>
          <a:xfrm>
            <a:off x="9994749" y="3053976"/>
            <a:ext cx="1049807" cy="0"/>
          </a:xfrm>
          <a:prstGeom prst="straightConnector1">
            <a:avLst/>
          </a:prstGeom>
          <a:ln w="508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766E91E5-A67D-4834-855A-1877484D0881}"/>
              </a:ext>
            </a:extLst>
          </p:cNvPr>
          <p:cNvCxnSpPr/>
          <p:nvPr userDrawn="1"/>
        </p:nvCxnSpPr>
        <p:spPr>
          <a:xfrm flipH="1">
            <a:off x="8314165" y="5316351"/>
            <a:ext cx="8751" cy="703449"/>
          </a:xfrm>
          <a:prstGeom prst="straightConnector1">
            <a:avLst/>
          </a:prstGeom>
          <a:ln w="508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A638E31E-D15A-4B18-BC9A-DCAEE5CA6025}"/>
              </a:ext>
            </a:extLst>
          </p:cNvPr>
          <p:cNvCxnSpPr/>
          <p:nvPr userDrawn="1"/>
        </p:nvCxnSpPr>
        <p:spPr>
          <a:xfrm flipH="1">
            <a:off x="5452035" y="3032346"/>
            <a:ext cx="1049350" cy="1"/>
          </a:xfrm>
          <a:prstGeom prst="straightConnector1">
            <a:avLst/>
          </a:prstGeom>
          <a:ln w="508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6">
            <a:extLst>
              <a:ext uri="{FF2B5EF4-FFF2-40B4-BE49-F238E27FC236}">
                <a16:creationId xmlns:a16="http://schemas.microsoft.com/office/drawing/2014/main" id="{021295D2-1752-490D-855C-FA1A07F5F92A}"/>
              </a:ext>
            </a:extLst>
          </p:cNvPr>
          <p:cNvSpPr txBox="1"/>
          <p:nvPr userDrawn="1"/>
        </p:nvSpPr>
        <p:spPr>
          <a:xfrm>
            <a:off x="11226800" y="7384100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2">
                    <a:lumMod val="25000"/>
                  </a:schemeClr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Relations</a:t>
            </a:r>
          </a:p>
        </p:txBody>
      </p:sp>
      <p:sp>
        <p:nvSpPr>
          <p:cNvPr id="26" name="Tekstvak 22">
            <a:extLst>
              <a:ext uri="{FF2B5EF4-FFF2-40B4-BE49-F238E27FC236}">
                <a16:creationId xmlns:a16="http://schemas.microsoft.com/office/drawing/2014/main" id="{850B2475-BF71-44B3-8F68-F0E7B5F8E532}"/>
              </a:ext>
            </a:extLst>
          </p:cNvPr>
          <p:cNvSpPr txBox="1"/>
          <p:nvPr userDrawn="1"/>
        </p:nvSpPr>
        <p:spPr>
          <a:xfrm>
            <a:off x="16032945" y="3371555"/>
            <a:ext cx="1214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err="1">
                <a:solidFill>
                  <a:schemeClr val="bg2">
                    <a:lumMod val="25000"/>
                  </a:schemeClr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Strangers</a:t>
            </a:r>
            <a:endParaRPr lang="nl-NL" b="1" dirty="0">
              <a:solidFill>
                <a:schemeClr val="bg2">
                  <a:lumMod val="25000"/>
                </a:schemeClr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27" name="Rechteraccolade 23">
            <a:extLst>
              <a:ext uri="{FF2B5EF4-FFF2-40B4-BE49-F238E27FC236}">
                <a16:creationId xmlns:a16="http://schemas.microsoft.com/office/drawing/2014/main" id="{F4EA4B14-7096-4DCA-9ACC-448BB28FEBF9}"/>
              </a:ext>
            </a:extLst>
          </p:cNvPr>
          <p:cNvSpPr/>
          <p:nvPr userDrawn="1"/>
        </p:nvSpPr>
        <p:spPr>
          <a:xfrm flipH="1">
            <a:off x="1440773" y="1603382"/>
            <a:ext cx="424040" cy="290921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28" name="Tekstvak 24">
            <a:extLst>
              <a:ext uri="{FF2B5EF4-FFF2-40B4-BE49-F238E27FC236}">
                <a16:creationId xmlns:a16="http://schemas.microsoft.com/office/drawing/2014/main" id="{B139B711-51F0-485E-85CE-016359B93467}"/>
              </a:ext>
            </a:extLst>
          </p:cNvPr>
          <p:cNvSpPr txBox="1"/>
          <p:nvPr userDrawn="1"/>
        </p:nvSpPr>
        <p:spPr>
          <a:xfrm>
            <a:off x="484681" y="2883273"/>
            <a:ext cx="661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2">
                    <a:lumMod val="25000"/>
                  </a:schemeClr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Fans</a:t>
            </a:r>
          </a:p>
        </p:txBody>
      </p:sp>
      <p:sp>
        <p:nvSpPr>
          <p:cNvPr id="30" name="Rechteraccolade 23">
            <a:extLst>
              <a:ext uri="{FF2B5EF4-FFF2-40B4-BE49-F238E27FC236}">
                <a16:creationId xmlns:a16="http://schemas.microsoft.com/office/drawing/2014/main" id="{AE699EF2-CA76-4455-87F9-0691209DF518}"/>
              </a:ext>
            </a:extLst>
          </p:cNvPr>
          <p:cNvSpPr/>
          <p:nvPr userDrawn="1"/>
        </p:nvSpPr>
        <p:spPr>
          <a:xfrm rot="10800000" flipH="1">
            <a:off x="10541103" y="6114161"/>
            <a:ext cx="424040" cy="290921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32" name="Rechteraccolade 23">
            <a:extLst>
              <a:ext uri="{FF2B5EF4-FFF2-40B4-BE49-F238E27FC236}">
                <a16:creationId xmlns:a16="http://schemas.microsoft.com/office/drawing/2014/main" id="{F7C16962-828B-475B-99A3-F30B27D626F9}"/>
              </a:ext>
            </a:extLst>
          </p:cNvPr>
          <p:cNvSpPr/>
          <p:nvPr userDrawn="1"/>
        </p:nvSpPr>
        <p:spPr>
          <a:xfrm rot="10800000" flipH="1">
            <a:off x="15298447" y="1599371"/>
            <a:ext cx="424040" cy="290921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33" name="Text Placeholder 40">
            <a:extLst>
              <a:ext uri="{FF2B5EF4-FFF2-40B4-BE49-F238E27FC236}">
                <a16:creationId xmlns:a16="http://schemas.microsoft.com/office/drawing/2014/main" id="{D6F2B511-56A1-41B8-82F4-1715ED886C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782922" y="1655872"/>
            <a:ext cx="3419130" cy="2734781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Earned media planning:</a:t>
            </a:r>
          </a:p>
        </p:txBody>
      </p:sp>
      <p:sp>
        <p:nvSpPr>
          <p:cNvPr id="34" name="Text Placeholder 40">
            <a:extLst>
              <a:ext uri="{FF2B5EF4-FFF2-40B4-BE49-F238E27FC236}">
                <a16:creationId xmlns:a16="http://schemas.microsoft.com/office/drawing/2014/main" id="{E5BCFAA5-1698-41FA-B91E-21DB18F9A23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82001" y="6201376"/>
            <a:ext cx="3419130" cy="2734781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Owned media planning:</a:t>
            </a:r>
          </a:p>
        </p:txBody>
      </p:sp>
      <p:sp>
        <p:nvSpPr>
          <p:cNvPr id="35" name="Text Placeholder 40">
            <a:extLst>
              <a:ext uri="{FF2B5EF4-FFF2-40B4-BE49-F238E27FC236}">
                <a16:creationId xmlns:a16="http://schemas.microsoft.com/office/drawing/2014/main" id="{62BBDE0D-4C07-403A-A100-B0575BE7126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512078" y="1721203"/>
            <a:ext cx="3419130" cy="2734781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Paid media planning:</a:t>
            </a:r>
          </a:p>
        </p:txBody>
      </p:sp>
    </p:spTree>
    <p:extLst>
      <p:ext uri="{BB962C8B-B14F-4D97-AF65-F5344CB8AC3E}">
        <p14:creationId xmlns:p14="http://schemas.microsoft.com/office/powerpoint/2010/main" val="316755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D6A30A-0308-4FA4-9901-FD7B6BF1FF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200" y="2438400"/>
            <a:ext cx="16255554" cy="54973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5" y="177887"/>
            <a:ext cx="14294511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conversion KPIs</a:t>
            </a:r>
          </a:p>
        </p:txBody>
      </p:sp>
      <p:sp>
        <p:nvSpPr>
          <p:cNvPr id="33" name="Text Placeholder 40">
            <a:extLst>
              <a:ext uri="{FF2B5EF4-FFF2-40B4-BE49-F238E27FC236}">
                <a16:creationId xmlns:a16="http://schemas.microsoft.com/office/drawing/2014/main" id="{D6F2B511-56A1-41B8-82F4-1715ED886C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04977" y="4800599"/>
            <a:ext cx="1645019" cy="3050165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algn="l"/>
            <a:r>
              <a:rPr lang="en-US" sz="180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Page views Visitors </a:t>
            </a:r>
            <a:r>
              <a:rPr lang="en-US" sz="1800" baseline="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Followers Engagement </a:t>
            </a:r>
            <a:r>
              <a:rPr lang="en-US" sz="180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Back links</a:t>
            </a:r>
          </a:p>
        </p:txBody>
      </p:sp>
      <p:sp>
        <p:nvSpPr>
          <p:cNvPr id="34" name="Text Placeholder 40">
            <a:extLst>
              <a:ext uri="{FF2B5EF4-FFF2-40B4-BE49-F238E27FC236}">
                <a16:creationId xmlns:a16="http://schemas.microsoft.com/office/drawing/2014/main" id="{E5BCFAA5-1698-41FA-B91E-21DB18F9A23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324378" y="4800599"/>
            <a:ext cx="1492618" cy="3050165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algn="l"/>
            <a:r>
              <a:rPr lang="en-US" sz="180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Response </a:t>
            </a:r>
            <a:r>
              <a:rPr lang="en-US" sz="1800" noProof="0" dirty="0">
                <a:latin typeface="Leelawadee UI" panose="020B0502040204020203" pitchFamily="34" charset="-34"/>
                <a:cs typeface="Leelawadee UI" panose="020B0502040204020203" pitchFamily="34" charset="-34"/>
                <a:sym typeface="Wingdings" panose="05000000000000000000" pitchFamily="2" charset="2"/>
              </a:rPr>
              <a:t>Subscribers </a:t>
            </a:r>
            <a:r>
              <a:rPr lang="en-US" sz="180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Open ratios Click ratios </a:t>
            </a:r>
            <a:r>
              <a:rPr lang="en-US" sz="1800" baseline="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Leads</a:t>
            </a:r>
            <a:endParaRPr lang="en-US" sz="1800" noProof="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B9789133-ECB1-45A3-BDB5-989CA6DDFCC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4265351" y="4816171"/>
            <a:ext cx="1914449" cy="3034594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algn="l"/>
            <a:r>
              <a:rPr lang="en-US" sz="180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Promotor</a:t>
            </a:r>
            <a:r>
              <a:rPr lang="en-US" sz="1800" baseline="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 score Churn</a:t>
            </a:r>
            <a:endParaRPr lang="en-US" sz="1800" noProof="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25" name="Text Placeholder 40">
            <a:extLst>
              <a:ext uri="{FF2B5EF4-FFF2-40B4-BE49-F238E27FC236}">
                <a16:creationId xmlns:a16="http://schemas.microsoft.com/office/drawing/2014/main" id="{DDA5BEE1-0E5E-4941-978E-B8AEF3B1421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55149" y="4800599"/>
            <a:ext cx="1492618" cy="3050165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algn="l"/>
            <a:r>
              <a:rPr lang="en-US" sz="1800" baseline="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Follow-ups Prospects Demos Deals Turnover</a:t>
            </a:r>
            <a:endParaRPr lang="en-US" sz="1800" noProof="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29" name="Text Placeholder 40">
            <a:extLst>
              <a:ext uri="{FF2B5EF4-FFF2-40B4-BE49-F238E27FC236}">
                <a16:creationId xmlns:a16="http://schemas.microsoft.com/office/drawing/2014/main" id="{63895CFF-6A10-482F-A290-19B3435B80D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522149" y="4800599"/>
            <a:ext cx="1492618" cy="3050165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algn="l"/>
            <a:r>
              <a:rPr lang="en-US" sz="1800" noProof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Ratings Reviews Customer Research</a:t>
            </a:r>
          </a:p>
        </p:txBody>
      </p:sp>
    </p:spTree>
    <p:extLst>
      <p:ext uri="{BB962C8B-B14F-4D97-AF65-F5344CB8AC3E}">
        <p14:creationId xmlns:p14="http://schemas.microsoft.com/office/powerpoint/2010/main" val="44136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5" y="177887"/>
            <a:ext cx="14294511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Plot your team to your plan</a:t>
            </a:r>
          </a:p>
        </p:txBody>
      </p:sp>
      <p:pic>
        <p:nvPicPr>
          <p:cNvPr id="8" name="Content Placeholder 4" descr="A picture containing schematic&#10;&#10;Description automatically generated">
            <a:extLst>
              <a:ext uri="{FF2B5EF4-FFF2-40B4-BE49-F238E27FC236}">
                <a16:creationId xmlns:a16="http://schemas.microsoft.com/office/drawing/2014/main" id="{B75E3ADD-40AB-4328-80DD-30B6F76B2A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717" y="2780765"/>
            <a:ext cx="5372100" cy="544783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1F4A2F1-4466-466E-BF5F-1A7FE1BEDFB5}"/>
              </a:ext>
            </a:extLst>
          </p:cNvPr>
          <p:cNvSpPr/>
          <p:nvPr userDrawn="1"/>
        </p:nvSpPr>
        <p:spPr>
          <a:xfrm>
            <a:off x="1427976" y="7329634"/>
            <a:ext cx="5278514" cy="19231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97E742-C2A2-4C3F-B01C-257E1C876535}"/>
              </a:ext>
            </a:extLst>
          </p:cNvPr>
          <p:cNvSpPr/>
          <p:nvPr userDrawn="1"/>
        </p:nvSpPr>
        <p:spPr>
          <a:xfrm>
            <a:off x="11303000" y="7320756"/>
            <a:ext cx="5278514" cy="19231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797753-97D3-40F5-89D6-354B2C0260BB}"/>
              </a:ext>
            </a:extLst>
          </p:cNvPr>
          <p:cNvSpPr/>
          <p:nvPr userDrawn="1"/>
        </p:nvSpPr>
        <p:spPr>
          <a:xfrm>
            <a:off x="12194529" y="5044164"/>
            <a:ext cx="5278514" cy="1923129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5D6660-06A9-45FA-8460-F7C4F3D1A280}"/>
              </a:ext>
            </a:extLst>
          </p:cNvPr>
          <p:cNvSpPr/>
          <p:nvPr userDrawn="1"/>
        </p:nvSpPr>
        <p:spPr>
          <a:xfrm>
            <a:off x="377193" y="5057730"/>
            <a:ext cx="5278514" cy="1923129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ECEC2B-2184-4729-8BD6-5E4AD5461E71}"/>
              </a:ext>
            </a:extLst>
          </p:cNvPr>
          <p:cNvSpPr/>
          <p:nvPr userDrawn="1"/>
        </p:nvSpPr>
        <p:spPr>
          <a:xfrm>
            <a:off x="12208854" y="2806433"/>
            <a:ext cx="5278514" cy="1923129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C545F2-A29C-4837-BF2E-718D0EABEE1F}"/>
              </a:ext>
            </a:extLst>
          </p:cNvPr>
          <p:cNvSpPr/>
          <p:nvPr userDrawn="1"/>
        </p:nvSpPr>
        <p:spPr>
          <a:xfrm>
            <a:off x="385687" y="2783606"/>
            <a:ext cx="5278514" cy="1923129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16" name="Text Placeholder 30">
            <a:extLst>
              <a:ext uri="{FF2B5EF4-FFF2-40B4-BE49-F238E27FC236}">
                <a16:creationId xmlns:a16="http://schemas.microsoft.com/office/drawing/2014/main" id="{1A397A73-2F1B-4C58-87BE-5228CB3155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25895" y="2819259"/>
            <a:ext cx="5257800" cy="1889696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Content marketer: responsible to translate buyer journeys into tactical plans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Curator: monitor news, trends and developments that are relevant to the target audience.</a:t>
            </a:r>
          </a:p>
        </p:txBody>
      </p:sp>
      <p:sp>
        <p:nvSpPr>
          <p:cNvPr id="17" name="Text Placeholder 40">
            <a:extLst>
              <a:ext uri="{FF2B5EF4-FFF2-40B4-BE49-F238E27FC236}">
                <a16:creationId xmlns:a16="http://schemas.microsoft.com/office/drawing/2014/main" id="{2CC29E5A-5A9F-42A2-9D5C-049C13BBA5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328670" y="7285412"/>
            <a:ext cx="5252844" cy="191203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Sourcing: make sure your organization has access to the right competences internally or externally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Training &amp; coaching: make sure your personnel develop key competences to effectively execute content marketing tactics</a:t>
            </a:r>
          </a:p>
        </p:txBody>
      </p:sp>
      <p:sp>
        <p:nvSpPr>
          <p:cNvPr id="18" name="Text Placeholder 46">
            <a:extLst>
              <a:ext uri="{FF2B5EF4-FFF2-40B4-BE49-F238E27FC236}">
                <a16:creationId xmlns:a16="http://schemas.microsoft.com/office/drawing/2014/main" id="{D1C62676-7C74-4041-A21A-73E8A549FBA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209870" y="5064979"/>
            <a:ext cx="5252844" cy="188969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Editorial team: responsible for production of editorial content, based on input from the organization, customers &amp; research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Creators &amp; producers: use specialists to produce video, infographics, animations and such</a:t>
            </a:r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3BAA82FF-F90D-4F59-9982-D95DECEE22B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7907" y="2830804"/>
            <a:ext cx="5257800" cy="1878151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Lead manager: responsible for hand-over of qualified leads to sales team and making sure follow-up is organized and executed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Analytics expert: responsible for monitoring the of your marketing campaigns KPI’s</a:t>
            </a:r>
          </a:p>
        </p:txBody>
      </p:sp>
      <p:sp>
        <p:nvSpPr>
          <p:cNvPr id="20" name="Text Placeholder 40">
            <a:extLst>
              <a:ext uri="{FF2B5EF4-FFF2-40B4-BE49-F238E27FC236}">
                <a16:creationId xmlns:a16="http://schemas.microsoft.com/office/drawing/2014/main" id="{620D73DB-725A-48D6-9568-8EEB0115F65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0447" y="7332146"/>
            <a:ext cx="5252844" cy="1900348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Marketing tech lead: make someone responsible for marketing technology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Specialists: include digital specialists like your web developer and email marketing specialist in marketing your plans</a:t>
            </a:r>
          </a:p>
        </p:txBody>
      </p:sp>
      <p:sp>
        <p:nvSpPr>
          <p:cNvPr id="21" name="Text Placeholder 46">
            <a:extLst>
              <a:ext uri="{FF2B5EF4-FFF2-40B4-BE49-F238E27FC236}">
                <a16:creationId xmlns:a16="http://schemas.microsoft.com/office/drawing/2014/main" id="{C8A9BEAB-0479-4889-9734-DEF24E9444F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2863" y="5080220"/>
            <a:ext cx="5252844" cy="187815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Campaign manager: overall responsible for creating traffic towards content and landing pages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Specialists: campaign manager involves specialists like SEO, SEA and social media specialist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9B6A3C-7078-455A-9A27-33955CE5D35D}"/>
              </a:ext>
            </a:extLst>
          </p:cNvPr>
          <p:cNvSpPr/>
          <p:nvPr userDrawn="1"/>
        </p:nvSpPr>
        <p:spPr>
          <a:xfrm>
            <a:off x="6387240" y="1409927"/>
            <a:ext cx="5278514" cy="1223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8" name="Text Placeholder 40">
            <a:extLst>
              <a:ext uri="{FF2B5EF4-FFF2-40B4-BE49-F238E27FC236}">
                <a16:creationId xmlns:a16="http://schemas.microsoft.com/office/drawing/2014/main" id="{93FA9FA5-5D78-4712-96A3-5E799CA30E4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12910" y="1374583"/>
            <a:ext cx="5252844" cy="121621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CMO / Marketing Manager: heads the marketing team</a:t>
            </a:r>
          </a:p>
        </p:txBody>
      </p:sp>
    </p:spTree>
    <p:extLst>
      <p:ext uri="{BB962C8B-B14F-4D97-AF65-F5344CB8AC3E}">
        <p14:creationId xmlns:p14="http://schemas.microsoft.com/office/powerpoint/2010/main" val="349058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7975" y="177887"/>
            <a:ext cx="14294511" cy="79692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What is your marketing stack?</a:t>
            </a:r>
          </a:p>
        </p:txBody>
      </p:sp>
      <p:sp>
        <p:nvSpPr>
          <p:cNvPr id="9" name="Ovaal 50">
            <a:extLst>
              <a:ext uri="{FF2B5EF4-FFF2-40B4-BE49-F238E27FC236}">
                <a16:creationId xmlns:a16="http://schemas.microsoft.com/office/drawing/2014/main" id="{DFE772E9-5431-403E-8A2C-2F78A9FA1E73}"/>
              </a:ext>
            </a:extLst>
          </p:cNvPr>
          <p:cNvSpPr/>
          <p:nvPr userDrawn="1"/>
        </p:nvSpPr>
        <p:spPr>
          <a:xfrm rot="21424821">
            <a:off x="9700096" y="2561601"/>
            <a:ext cx="3224981" cy="2030361"/>
          </a:xfrm>
          <a:prstGeom prst="ellipse">
            <a:avLst/>
          </a:prstGeom>
          <a:solidFill>
            <a:srgbClr val="FFEBE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Afbeelding 23">
            <a:extLst>
              <a:ext uri="{FF2B5EF4-FFF2-40B4-BE49-F238E27FC236}">
                <a16:creationId xmlns:a16="http://schemas.microsoft.com/office/drawing/2014/main" id="{A31ED02C-C3D8-43CB-9225-D2C4D696E9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901" y="3729671"/>
            <a:ext cx="2788822" cy="2788822"/>
          </a:xfrm>
          <a:prstGeom prst="rect">
            <a:avLst/>
          </a:prstGeom>
        </p:spPr>
      </p:pic>
      <p:pic>
        <p:nvPicPr>
          <p:cNvPr id="11" name="Picture 2" descr="Gerelateerde afbeelding">
            <a:extLst>
              <a:ext uri="{FF2B5EF4-FFF2-40B4-BE49-F238E27FC236}">
                <a16:creationId xmlns:a16="http://schemas.microsoft.com/office/drawing/2014/main" id="{C1F6E6CD-2FEC-40AF-BC15-E4D80A5157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068" y="4839230"/>
            <a:ext cx="1332047" cy="90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al 1">
            <a:extLst>
              <a:ext uri="{FF2B5EF4-FFF2-40B4-BE49-F238E27FC236}">
                <a16:creationId xmlns:a16="http://schemas.microsoft.com/office/drawing/2014/main" id="{65ECAC72-2AF0-46CF-A296-AFE70D50A87A}"/>
              </a:ext>
            </a:extLst>
          </p:cNvPr>
          <p:cNvSpPr/>
          <p:nvPr userDrawn="1"/>
        </p:nvSpPr>
        <p:spPr>
          <a:xfrm>
            <a:off x="6959600" y="1981200"/>
            <a:ext cx="3224981" cy="2030361"/>
          </a:xfrm>
          <a:prstGeom prst="ellipse">
            <a:avLst/>
          </a:prstGeom>
          <a:solidFill>
            <a:srgbClr val="FFEBE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al 46">
            <a:extLst>
              <a:ext uri="{FF2B5EF4-FFF2-40B4-BE49-F238E27FC236}">
                <a16:creationId xmlns:a16="http://schemas.microsoft.com/office/drawing/2014/main" id="{3C22657D-4980-4A1F-91CD-1730176C0883}"/>
              </a:ext>
            </a:extLst>
          </p:cNvPr>
          <p:cNvSpPr/>
          <p:nvPr userDrawn="1"/>
        </p:nvSpPr>
        <p:spPr>
          <a:xfrm>
            <a:off x="4350542" y="2475469"/>
            <a:ext cx="3224981" cy="2030361"/>
          </a:xfrm>
          <a:prstGeom prst="ellipse">
            <a:avLst/>
          </a:prstGeom>
          <a:solidFill>
            <a:srgbClr val="FFEBE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al 45">
            <a:extLst>
              <a:ext uri="{FF2B5EF4-FFF2-40B4-BE49-F238E27FC236}">
                <a16:creationId xmlns:a16="http://schemas.microsoft.com/office/drawing/2014/main" id="{F1C430B3-7F8B-4F06-9179-18C486B4AE9F}"/>
              </a:ext>
            </a:extLst>
          </p:cNvPr>
          <p:cNvSpPr/>
          <p:nvPr userDrawn="1"/>
        </p:nvSpPr>
        <p:spPr>
          <a:xfrm>
            <a:off x="3711475" y="4149114"/>
            <a:ext cx="3224981" cy="2030361"/>
          </a:xfrm>
          <a:prstGeom prst="ellipse">
            <a:avLst/>
          </a:prstGeom>
          <a:solidFill>
            <a:srgbClr val="FFEBE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al 48">
            <a:extLst>
              <a:ext uri="{FF2B5EF4-FFF2-40B4-BE49-F238E27FC236}">
                <a16:creationId xmlns:a16="http://schemas.microsoft.com/office/drawing/2014/main" id="{212D781A-138C-4DFF-BF51-622C75A5E534}"/>
              </a:ext>
            </a:extLst>
          </p:cNvPr>
          <p:cNvSpPr/>
          <p:nvPr userDrawn="1"/>
        </p:nvSpPr>
        <p:spPr>
          <a:xfrm>
            <a:off x="4515478" y="5822761"/>
            <a:ext cx="3224981" cy="2030361"/>
          </a:xfrm>
          <a:prstGeom prst="ellipse">
            <a:avLst/>
          </a:prstGeom>
          <a:solidFill>
            <a:srgbClr val="FFEBE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al 27">
            <a:extLst>
              <a:ext uri="{FF2B5EF4-FFF2-40B4-BE49-F238E27FC236}">
                <a16:creationId xmlns:a16="http://schemas.microsoft.com/office/drawing/2014/main" id="{E62816B6-1A4C-4A3C-8B1C-9CC1DBB28161}"/>
              </a:ext>
            </a:extLst>
          </p:cNvPr>
          <p:cNvSpPr/>
          <p:nvPr userDrawn="1"/>
        </p:nvSpPr>
        <p:spPr>
          <a:xfrm>
            <a:off x="7087821" y="6285763"/>
            <a:ext cx="3224981" cy="2030361"/>
          </a:xfrm>
          <a:prstGeom prst="ellipse">
            <a:avLst/>
          </a:prstGeom>
          <a:solidFill>
            <a:srgbClr val="FFEBE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al 49">
            <a:extLst>
              <a:ext uri="{FF2B5EF4-FFF2-40B4-BE49-F238E27FC236}">
                <a16:creationId xmlns:a16="http://schemas.microsoft.com/office/drawing/2014/main" id="{3D0696FB-7137-4AD0-866E-1764751D1752}"/>
              </a:ext>
            </a:extLst>
          </p:cNvPr>
          <p:cNvSpPr/>
          <p:nvPr userDrawn="1"/>
        </p:nvSpPr>
        <p:spPr>
          <a:xfrm>
            <a:off x="9605198" y="5902011"/>
            <a:ext cx="3224981" cy="2030361"/>
          </a:xfrm>
          <a:prstGeom prst="ellipse">
            <a:avLst/>
          </a:prstGeom>
          <a:solidFill>
            <a:srgbClr val="FFEBE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al 35">
            <a:extLst>
              <a:ext uri="{FF2B5EF4-FFF2-40B4-BE49-F238E27FC236}">
                <a16:creationId xmlns:a16="http://schemas.microsoft.com/office/drawing/2014/main" id="{FBE49917-EE94-40FA-92B9-FCBB59D8A6AE}"/>
              </a:ext>
            </a:extLst>
          </p:cNvPr>
          <p:cNvSpPr/>
          <p:nvPr userDrawn="1"/>
        </p:nvSpPr>
        <p:spPr>
          <a:xfrm>
            <a:off x="10456123" y="4149114"/>
            <a:ext cx="3224981" cy="2030361"/>
          </a:xfrm>
          <a:prstGeom prst="ellipse">
            <a:avLst/>
          </a:prstGeom>
          <a:solidFill>
            <a:srgbClr val="FFEBE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itle 1">
            <a:extLst>
              <a:ext uri="{FF2B5EF4-FFF2-40B4-BE49-F238E27FC236}">
                <a16:creationId xmlns:a16="http://schemas.microsoft.com/office/drawing/2014/main" id="{BE628313-257A-42E8-A4B2-0C28405C15E6}"/>
              </a:ext>
            </a:extLst>
          </p:cNvPr>
          <p:cNvSpPr txBox="1">
            <a:spLocks/>
          </p:cNvSpPr>
          <p:nvPr userDrawn="1"/>
        </p:nvSpPr>
        <p:spPr>
          <a:xfrm>
            <a:off x="7575523" y="2362200"/>
            <a:ext cx="2089422" cy="1137957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>
                <a:solidFill>
                  <a:schemeClr val="tx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kern="0" dirty="0"/>
              <a:t>Which CRM Tool do you use?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32489E54-9851-4B7A-85E8-FC2C129055DC}"/>
              </a:ext>
            </a:extLst>
          </p:cNvPr>
          <p:cNvSpPr txBox="1">
            <a:spLocks/>
          </p:cNvSpPr>
          <p:nvPr userDrawn="1"/>
        </p:nvSpPr>
        <p:spPr>
          <a:xfrm>
            <a:off x="4826000" y="2819400"/>
            <a:ext cx="2089422" cy="1137957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>
                <a:solidFill>
                  <a:schemeClr val="tx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kern="0" dirty="0"/>
              <a:t>Which e-mail tool do you use?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66C53376-017B-45D5-9085-11CDF509C9BC}"/>
              </a:ext>
            </a:extLst>
          </p:cNvPr>
          <p:cNvSpPr txBox="1">
            <a:spLocks/>
          </p:cNvSpPr>
          <p:nvPr userDrawn="1"/>
        </p:nvSpPr>
        <p:spPr>
          <a:xfrm>
            <a:off x="4350542" y="4554767"/>
            <a:ext cx="2089422" cy="1137957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>
                <a:solidFill>
                  <a:schemeClr val="tx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kern="0" dirty="0"/>
              <a:t>Which CMS, Forms &amp; Landing pages tools do you use?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9C053EB3-81DB-41F3-90B0-394434D04E35}"/>
              </a:ext>
            </a:extLst>
          </p:cNvPr>
          <p:cNvSpPr txBox="1">
            <a:spLocks/>
          </p:cNvSpPr>
          <p:nvPr userDrawn="1"/>
        </p:nvSpPr>
        <p:spPr>
          <a:xfrm>
            <a:off x="5130800" y="6248400"/>
            <a:ext cx="2089422" cy="1137957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>
                <a:solidFill>
                  <a:schemeClr val="tx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kern="0" dirty="0"/>
              <a:t>Which social media tool do you use?</a:t>
            </a: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A56B7A20-72A8-4846-938D-D93CF079E196}"/>
              </a:ext>
            </a:extLst>
          </p:cNvPr>
          <p:cNvSpPr txBox="1">
            <a:spLocks/>
          </p:cNvSpPr>
          <p:nvPr userDrawn="1"/>
        </p:nvSpPr>
        <p:spPr>
          <a:xfrm>
            <a:off x="7689578" y="6710643"/>
            <a:ext cx="2089422" cy="1137957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>
                <a:solidFill>
                  <a:schemeClr val="tx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kern="0" dirty="0"/>
              <a:t>Which chat bots  do you use?</a:t>
            </a:r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FBC812BD-0C01-4509-AAB3-E1A33BE7EE1A}"/>
              </a:ext>
            </a:extLst>
          </p:cNvPr>
          <p:cNvSpPr txBox="1">
            <a:spLocks/>
          </p:cNvSpPr>
          <p:nvPr userDrawn="1"/>
        </p:nvSpPr>
        <p:spPr>
          <a:xfrm>
            <a:off x="10236200" y="6324600"/>
            <a:ext cx="2089422" cy="1137957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>
                <a:solidFill>
                  <a:schemeClr val="tx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kern="0" dirty="0"/>
              <a:t>Which event &amp; webinar tools do you use?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BDF4010E-8A96-4AC9-A0B2-E58738803E6F}"/>
              </a:ext>
            </a:extLst>
          </p:cNvPr>
          <p:cNvSpPr txBox="1">
            <a:spLocks/>
          </p:cNvSpPr>
          <p:nvPr userDrawn="1"/>
        </p:nvSpPr>
        <p:spPr>
          <a:xfrm>
            <a:off x="11042378" y="4577043"/>
            <a:ext cx="2089422" cy="1137957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>
                <a:solidFill>
                  <a:schemeClr val="tx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kern="0" dirty="0"/>
              <a:t>Which Data &amp; Analytics tool do you use?</a:t>
            </a:r>
          </a:p>
        </p:txBody>
      </p:sp>
      <p:sp>
        <p:nvSpPr>
          <p:cNvPr id="83" name="Title 1">
            <a:extLst>
              <a:ext uri="{FF2B5EF4-FFF2-40B4-BE49-F238E27FC236}">
                <a16:creationId xmlns:a16="http://schemas.microsoft.com/office/drawing/2014/main" id="{9F69B7B4-5E38-4501-9727-D9834E0A017E}"/>
              </a:ext>
            </a:extLst>
          </p:cNvPr>
          <p:cNvSpPr txBox="1">
            <a:spLocks/>
          </p:cNvSpPr>
          <p:nvPr userDrawn="1"/>
        </p:nvSpPr>
        <p:spPr>
          <a:xfrm>
            <a:off x="10441024" y="2917651"/>
            <a:ext cx="2089422" cy="1137957"/>
          </a:xfrm>
          <a:prstGeom prst="rect">
            <a:avLst/>
          </a:prstGeom>
        </p:spPr>
        <p:txBody>
          <a:bodyPr anchor="ctr"/>
          <a:lstStyle>
            <a:lvl1pPr algn="l">
              <a:defRPr sz="3200" baseline="0">
                <a:solidFill>
                  <a:schemeClr val="tx1"/>
                </a:solidFill>
                <a:latin typeface="FuturaEFOP-Demi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kern="0" dirty="0"/>
              <a:t>Which Ad tools &amp; DMP do you use?</a:t>
            </a:r>
          </a:p>
        </p:txBody>
      </p:sp>
    </p:spTree>
    <p:extLst>
      <p:ext uri="{BB962C8B-B14F-4D97-AF65-F5344CB8AC3E}">
        <p14:creationId xmlns:p14="http://schemas.microsoft.com/office/powerpoint/2010/main" val="62581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2B1463-5482-47C1-B3F1-968D85440C28}"/>
              </a:ext>
            </a:extLst>
          </p:cNvPr>
          <p:cNvSpPr/>
          <p:nvPr userDrawn="1"/>
        </p:nvSpPr>
        <p:spPr>
          <a:xfrm>
            <a:off x="0" y="0"/>
            <a:ext cx="17881600" cy="1066800"/>
          </a:xfrm>
          <a:prstGeom prst="rect">
            <a:avLst/>
          </a:prstGeom>
          <a:solidFill>
            <a:srgbClr val="DB2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297B69-082B-48F7-BC59-4397D43DCD2D}"/>
              </a:ext>
            </a:extLst>
          </p:cNvPr>
          <p:cNvSpPr/>
          <p:nvPr userDrawn="1"/>
        </p:nvSpPr>
        <p:spPr>
          <a:xfrm>
            <a:off x="0" y="9372600"/>
            <a:ext cx="17881600" cy="6711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1"/>
          </a:p>
        </p:txBody>
      </p:sp>
      <p:pic>
        <p:nvPicPr>
          <p:cNvPr id="3" name="Afbeelding 2" descr="Afbeelding met logo, Graphics, Lettertype, symbool&#10;&#10;Automatisch gegenereerde beschrijving">
            <a:extLst>
              <a:ext uri="{FF2B5EF4-FFF2-40B4-BE49-F238E27FC236}">
                <a16:creationId xmlns:a16="http://schemas.microsoft.com/office/drawing/2014/main" id="{CF531AB3-B259-AF2B-EA1B-988B9E419CD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9130" y="9237452"/>
            <a:ext cx="907070" cy="9070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49" r:id="rId3"/>
    <p:sldLayoutId id="2147483652" r:id="rId4"/>
    <p:sldLayoutId id="2147483653" r:id="rId5"/>
    <p:sldLayoutId id="2147483651" r:id="rId6"/>
    <p:sldLayoutId id="2147483655" r:id="rId7"/>
    <p:sldLayoutId id="2147483656" r:id="rId8"/>
    <p:sldLayoutId id="2147483657" r:id="rId9"/>
    <p:sldLayoutId id="2147483658" r:id="rId10"/>
  </p:sldLayoutIdLst>
  <p:hf sldNum="0" hdr="0" ftr="0"/>
  <p:txStyles>
    <p:titleStyle>
      <a:lvl1pPr>
        <a:defRPr baseline="0">
          <a:solidFill>
            <a:srgbClr val="C00000"/>
          </a:solidFill>
          <a:latin typeface="FuturaEFOP-DemiBold" panose="02000000000000000000" pitchFamily="50" charset="0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51829">
        <a:defRPr>
          <a:latin typeface="+mn-lt"/>
          <a:ea typeface="+mn-ea"/>
          <a:cs typeface="+mn-cs"/>
        </a:defRPr>
      </a:lvl2pPr>
      <a:lvl3pPr marL="2103657">
        <a:defRPr>
          <a:latin typeface="+mn-lt"/>
          <a:ea typeface="+mn-ea"/>
          <a:cs typeface="+mn-cs"/>
        </a:defRPr>
      </a:lvl3pPr>
      <a:lvl4pPr marL="3155486">
        <a:defRPr>
          <a:latin typeface="+mn-lt"/>
          <a:ea typeface="+mn-ea"/>
          <a:cs typeface="+mn-cs"/>
        </a:defRPr>
      </a:lvl4pPr>
      <a:lvl5pPr marL="4207313">
        <a:defRPr>
          <a:latin typeface="+mn-lt"/>
          <a:ea typeface="+mn-ea"/>
          <a:cs typeface="+mn-cs"/>
        </a:defRPr>
      </a:lvl5pPr>
      <a:lvl6pPr marL="5259143">
        <a:defRPr>
          <a:latin typeface="+mn-lt"/>
          <a:ea typeface="+mn-ea"/>
          <a:cs typeface="+mn-cs"/>
        </a:defRPr>
      </a:lvl6pPr>
      <a:lvl7pPr marL="6310972">
        <a:defRPr>
          <a:latin typeface="+mn-lt"/>
          <a:ea typeface="+mn-ea"/>
          <a:cs typeface="+mn-cs"/>
        </a:defRPr>
      </a:lvl7pPr>
      <a:lvl8pPr marL="7362801">
        <a:defRPr>
          <a:latin typeface="+mn-lt"/>
          <a:ea typeface="+mn-ea"/>
          <a:cs typeface="+mn-cs"/>
        </a:defRPr>
      </a:lvl8pPr>
      <a:lvl9pPr marL="841462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51829">
        <a:defRPr>
          <a:latin typeface="+mn-lt"/>
          <a:ea typeface="+mn-ea"/>
          <a:cs typeface="+mn-cs"/>
        </a:defRPr>
      </a:lvl2pPr>
      <a:lvl3pPr marL="2103657">
        <a:defRPr>
          <a:latin typeface="+mn-lt"/>
          <a:ea typeface="+mn-ea"/>
          <a:cs typeface="+mn-cs"/>
        </a:defRPr>
      </a:lvl3pPr>
      <a:lvl4pPr marL="3155486">
        <a:defRPr>
          <a:latin typeface="+mn-lt"/>
          <a:ea typeface="+mn-ea"/>
          <a:cs typeface="+mn-cs"/>
        </a:defRPr>
      </a:lvl4pPr>
      <a:lvl5pPr marL="4207313">
        <a:defRPr>
          <a:latin typeface="+mn-lt"/>
          <a:ea typeface="+mn-ea"/>
          <a:cs typeface="+mn-cs"/>
        </a:defRPr>
      </a:lvl5pPr>
      <a:lvl6pPr marL="5259143">
        <a:defRPr>
          <a:latin typeface="+mn-lt"/>
          <a:ea typeface="+mn-ea"/>
          <a:cs typeface="+mn-cs"/>
        </a:defRPr>
      </a:lvl6pPr>
      <a:lvl7pPr marL="6310972">
        <a:defRPr>
          <a:latin typeface="+mn-lt"/>
          <a:ea typeface="+mn-ea"/>
          <a:cs typeface="+mn-cs"/>
        </a:defRPr>
      </a:lvl7pPr>
      <a:lvl8pPr marL="7362801">
        <a:defRPr>
          <a:latin typeface="+mn-lt"/>
          <a:ea typeface="+mn-ea"/>
          <a:cs typeface="+mn-cs"/>
        </a:defRPr>
      </a:lvl8pPr>
      <a:lvl9pPr marL="841462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EF29-AF12-45D1-892A-976DEF586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8E534-9CF7-4724-90EB-4C05F2BF81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041AD-5AC0-486F-8766-5F6C96F8B0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495755-560C-4F59-8C25-AA2161187F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940C67-A1DB-40EC-A243-73487857751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18022DC-163E-46B6-90FF-53828E810AB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E714F99-FD4A-4FD8-9896-415B49006BC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C26F62-D309-43CF-945C-1BAAA1B78C4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4B58AA9A-2966-480E-B493-2C265C09D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30EE48D-30E5-4615-AB17-1AAF1C9A910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311027B-4894-4BC8-9552-B1E90A6F6D4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9218BC3-55EF-4C3C-902F-493EFB264E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35789C9-5121-4847-85D9-372093C55D4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8B497E3-3E1A-496E-8F7D-30FBDB5DF94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103DD4A-DDCB-4E1A-B538-4A88A07A14A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8E477-BD9B-4F92-9F89-C5C01FB99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CDDC7-C11D-4303-8820-B8170D443E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9AAA6-FAC7-4F13-80D3-72BA40CFF8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A2991-AA55-4D80-AD20-751D4A693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703E0E-0A1E-45A3-A9A2-90716A4177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E54CAF-B2E0-4A18-81CE-65F9A2E817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D71FC8A-DDF2-4168-8B2A-3863F6068F2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A9AE67B-1E1D-435C-B882-25210FC0B8C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6944429-A4F0-4BA4-8A14-F8964F30B3C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26442AF-50FF-4C69-A3A9-0D14177BF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810C336-FFF9-49D2-A468-AE05CF3C843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90163B-A08E-40DC-9F88-98122970E58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7A6576-E23C-4961-B8DC-F76E12D5F39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5CF533C-F330-434A-8050-7F91E98DF96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95788C4-01E1-4985-A41E-C9431D1DE1D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A0BD-5A03-44D7-BCF9-3EF8C6BB3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31855-F08A-44F3-911B-9F2B4404C5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F3EF1-F124-4EBD-B5FD-CCEEA0EFD3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15511-846C-43CA-83C1-D5B71C9375F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C541F9-7332-47B1-BAC7-518605AE326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4382EF-4CB1-46FD-8E91-308D150976F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77ABBC-ACBC-4641-AACE-FFA6C6B7752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5846EE5-2AD9-4AD4-BFBE-EF085813779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30390F-B450-44E1-8BD2-78505E545E4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B30225-BE77-4879-B081-7BDB1DC5763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9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7E68-91C6-406B-A5AD-B6E2D60F5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6E533-B493-4C34-970F-709D17ACCE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15C24-BD91-4743-A910-30B60E6DD1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7529B-DEDF-4B6B-BEBC-7F0A2CA904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26CE393-E725-4C65-BC54-C7B7F174F2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FA3929A-525A-4574-B742-6728D80F99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CA33E2-3421-48E3-B711-D82F4FB5F5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B4A1E7-57C9-4D98-8B25-7DD6D0E345A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5775396-7524-4B85-B088-D7BA658883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D68327F-5A99-4102-B4A9-E99360DEA94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36C3BDD-212F-40AA-BD8A-B2D311367C0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5F3E1CE-A885-40B8-82E5-13CFDC46E1D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AD51FC8-DD9B-4F64-AD5E-616106FAE55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27C8019-3B3E-46BE-896B-2ADEABAF941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752ACE7-3730-41F2-976F-2E3ABA7BCAB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7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83AC014-F467-411D-AF2A-03C7FA6BD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285220D-E5E9-4D1A-8A7B-4D9C70BEBD3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BE72607-B119-4648-86FC-4BC9DA329EE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2144916-08A1-4767-A134-1C1D1AEA4D9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6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EFC1-74DA-418C-A643-0418EB707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07623-7AA7-4270-97E3-00402C6FDB4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8A966-DE3B-42E6-8EBE-043DB8F677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606FE-33EE-498B-B019-8F0BA7E228B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1B86F84-39EA-4DEC-84A4-7F558F552A1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F8B9848-4654-48A5-93AA-DC33DADC0C3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5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EB24-754C-463F-99F8-F25B005A9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401FB-360E-443C-9E40-74218CADB0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37D71-A2FE-44C2-BA8E-AE63DB5E0D7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F47E8-A2FD-470A-AB26-057879F42DD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C75CCE-91FE-41C2-8BB3-3DCAB3DD014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3BE41A-DB62-4193-BB82-FA8AE3D9801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DCC8EB-994E-48B0-B8E3-AC61DBB100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2363C55-F579-47CD-90B7-E59BB03C82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0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1173756-B210-4FD6-8E61-D0508AF01C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4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Aangepast</PresentationFormat>
  <Paragraphs>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Calibri</vt:lpstr>
      <vt:lpstr>FuturaEFOP-DemiBold</vt:lpstr>
      <vt:lpstr>Leelawadee UI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Oord</dc:creator>
  <cp:lastModifiedBy>Bob Oord</cp:lastModifiedBy>
  <cp:revision>26</cp:revision>
  <cp:lastPrinted>2020-09-16T09:22:28Z</cp:lastPrinted>
  <dcterms:created xsi:type="dcterms:W3CDTF">2019-05-21T00:35:58Z</dcterms:created>
  <dcterms:modified xsi:type="dcterms:W3CDTF">2024-01-02T18:04:44Z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2019-05-21T00:00:00Z</vt:filetime>
  </property>
</Properties>
</file>